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grandir Narrow Heavy" panose="020B0604020202020204" charset="0"/>
      <p:regular r:id="rId23"/>
    </p:embeddedFont>
    <p:embeddedFont>
      <p:font typeface="Aileron" panose="020B0604020202020204" charset="0"/>
      <p:regular r:id="rId24"/>
    </p:embeddedFont>
    <p:embeddedFont>
      <p:font typeface="Aileron Bold" panose="020B0604020202020204" charset="0"/>
      <p:regular r:id="rId25"/>
    </p:embeddedFont>
    <p:embeddedFont>
      <p:font typeface="Aileron Light" panose="020B0604020202020204" charset="0"/>
      <p:regular r:id="rId26"/>
    </p:embeddedFont>
    <p:embeddedFont>
      <p:font typeface="Aileron Thin" panose="020B0604020202020204" charset="0"/>
      <p:regular r:id="rId27"/>
    </p:embeddedFont>
    <p:embeddedFont>
      <p:font typeface="Aileron Ultra-Bold" panose="020B0604020202020204" charset="0"/>
      <p:regular r:id="rId28"/>
    </p:embeddedFont>
    <p:embeddedFont>
      <p:font typeface="Aileron Ultra-Bold Italics" panose="020B0604020202020204" charset="0"/>
      <p:regular r:id="rId29"/>
    </p:embeddedFont>
    <p:embeddedFont>
      <p:font typeface="Akzidenz-Grotesk Bold" panose="020B0604020202020204" charset="0"/>
      <p:regular r:id="rId30"/>
    </p:embeddedFont>
    <p:embeddedFont>
      <p:font typeface="Akzidenz-Grotesk Heavy" panose="020B0604020202020204" charset="0"/>
      <p:regular r:id="rId31"/>
    </p:embeddedFont>
    <p:embeddedFont>
      <p:font typeface="Akzidenz-Grotesk Medium" panose="020B0604020202020204" charset="0"/>
      <p:regular r:id="rId32"/>
    </p:embeddedFont>
    <p:embeddedFont>
      <p:font typeface="Hatton" panose="020B0604020202020204" charset="0"/>
      <p:regular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Bold" panose="020B0806030504020204" pitchFamily="34" charset="0"/>
      <p:regular r:id="rId38"/>
      <p:bold r:id="rId39"/>
    </p:embeddedFont>
    <p:embeddedFont>
      <p:font typeface="Questrial" pitchFamily="2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473BF4-B61F-32A3-7006-3241294D23A2}" v="10" dt="2024-11-06T02:00:54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jpeg"/><Relationship Id="rId10" Type="http://schemas.openxmlformats.org/officeDocument/2006/relationships/image" Target="../media/image23.png"/><Relationship Id="rId4" Type="http://schemas.openxmlformats.org/officeDocument/2006/relationships/image" Target="../media/image19.svg"/><Relationship Id="rId9" Type="http://schemas.openxmlformats.org/officeDocument/2006/relationships/image" Target="../media/image13.svg"/><Relationship Id="rId14" Type="http://schemas.openxmlformats.org/officeDocument/2006/relationships/image" Target="../media/image27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269978"/>
            <a:ext cx="11983980" cy="2199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5"/>
              </a:lnSpc>
            </a:pPr>
            <a:r>
              <a:rPr lang="en-US" sz="7300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Assistente Climático Inteligente: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501535"/>
            <a:ext cx="4793781" cy="51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BCGX Challenge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818513"/>
            <a:ext cx="4793781" cy="143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>
                    <a:alpha val="50980"/>
                  </a:srgbClr>
                </a:solidFill>
                <a:latin typeface="Hatton"/>
                <a:ea typeface="Hatton"/>
                <a:cs typeface="Hatton"/>
                <a:sym typeface="Hatton"/>
              </a:rPr>
              <a:t>Esdras Carvalho</a:t>
            </a:r>
          </a:p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>
                    <a:alpha val="50980"/>
                  </a:srgbClr>
                </a:solidFill>
                <a:latin typeface="Hatton"/>
                <a:ea typeface="Hatton"/>
                <a:cs typeface="Hatton"/>
                <a:sym typeface="Hatton"/>
              </a:rPr>
              <a:t>Felipe Teixeira</a:t>
            </a:r>
          </a:p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>
                    <a:alpha val="50980"/>
                  </a:srgbClr>
                </a:solidFill>
                <a:latin typeface="Hatton"/>
                <a:ea typeface="Hatton"/>
                <a:cs typeface="Hatton"/>
                <a:sym typeface="Hatton"/>
              </a:rPr>
              <a:t>Juliana Alves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787883" y="-199186"/>
            <a:ext cx="9980819" cy="10685373"/>
            <a:chOff x="0" y="0"/>
            <a:chExt cx="5933440" cy="6352286"/>
          </a:xfrm>
        </p:grpSpPr>
        <p:sp>
          <p:nvSpPr>
            <p:cNvPr id="6" name="Freeform 6"/>
            <p:cNvSpPr/>
            <p:nvPr/>
          </p:nvSpPr>
          <p:spPr>
            <a:xfrm>
              <a:off x="-130429" y="-589915"/>
              <a:ext cx="6274054" cy="7025767"/>
            </a:xfrm>
            <a:custGeom>
              <a:avLst/>
              <a:gdLst/>
              <a:ahLst/>
              <a:cxnLst/>
              <a:rect l="l" t="t" r="r" b="b"/>
              <a:pathLst>
                <a:path w="6274054" h="7025767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blipFill>
              <a:blip r:embed="rId2"/>
              <a:stretch>
                <a:fillRect l="-68932" t="-7154" b="-1119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5449935"/>
            <a:ext cx="10219320" cy="1440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IA no Combate às Mudanças Climáticas nas Cidades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9893" y="0"/>
            <a:ext cx="1955694" cy="10287000"/>
            <a:chOff x="0" y="0"/>
            <a:chExt cx="51508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5080" cy="2709333"/>
            </a:xfrm>
            <a:custGeom>
              <a:avLst/>
              <a:gdLst/>
              <a:ahLst/>
              <a:cxnLst/>
              <a:rect l="l" t="t" r="r" b="b"/>
              <a:pathLst>
                <a:path w="515080" h="2709333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05699" y="5938891"/>
            <a:ext cx="4285805" cy="3319409"/>
            <a:chOff x="0" y="0"/>
            <a:chExt cx="1128772" cy="874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772" cy="874248"/>
            </a:xfrm>
            <a:custGeom>
              <a:avLst/>
              <a:gdLst/>
              <a:ahLst/>
              <a:cxnLst/>
              <a:rect l="l" t="t" r="r" b="b"/>
              <a:pathLst>
                <a:path w="1128772" h="874248">
                  <a:moveTo>
                    <a:pt x="0" y="0"/>
                  </a:moveTo>
                  <a:lnTo>
                    <a:pt x="1128772" y="0"/>
                  </a:lnTo>
                  <a:lnTo>
                    <a:pt x="1128772" y="874248"/>
                  </a:lnTo>
                  <a:lnTo>
                    <a:pt x="0" y="874248"/>
                  </a:lnTo>
                  <a:close/>
                </a:path>
              </a:pathLst>
            </a:custGeom>
            <a:solidFill>
              <a:srgbClr val="A2B5B5">
                <a:alpha val="65882"/>
              </a:srgbClr>
            </a:solidFill>
            <a:ln w="47625" cap="sq">
              <a:solidFill>
                <a:srgbClr val="FF3131">
                  <a:alpha val="65882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128772" cy="931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10325" y="6297683"/>
            <a:ext cx="1575888" cy="2064244"/>
            <a:chOff x="0" y="0"/>
            <a:chExt cx="397915" cy="5212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7915" cy="521226"/>
            </a:xfrm>
            <a:custGeom>
              <a:avLst/>
              <a:gdLst/>
              <a:ahLst/>
              <a:cxnLst/>
              <a:rect l="l" t="t" r="r" b="b"/>
              <a:pathLst>
                <a:path w="397915" h="521226">
                  <a:moveTo>
                    <a:pt x="152295" y="0"/>
                  </a:moveTo>
                  <a:lnTo>
                    <a:pt x="245620" y="0"/>
                  </a:lnTo>
                  <a:cubicBezTo>
                    <a:pt x="329730" y="0"/>
                    <a:pt x="397915" y="68185"/>
                    <a:pt x="397915" y="152295"/>
                  </a:cubicBezTo>
                  <a:lnTo>
                    <a:pt x="397915" y="368931"/>
                  </a:lnTo>
                  <a:cubicBezTo>
                    <a:pt x="397915" y="453041"/>
                    <a:pt x="329730" y="521226"/>
                    <a:pt x="245620" y="521226"/>
                  </a:cubicBezTo>
                  <a:lnTo>
                    <a:pt x="152295" y="521226"/>
                  </a:lnTo>
                  <a:cubicBezTo>
                    <a:pt x="111904" y="521226"/>
                    <a:pt x="73167" y="505181"/>
                    <a:pt x="44606" y="476620"/>
                  </a:cubicBezTo>
                  <a:cubicBezTo>
                    <a:pt x="16045" y="448059"/>
                    <a:pt x="0" y="409322"/>
                    <a:pt x="0" y="368931"/>
                  </a:cubicBezTo>
                  <a:lnTo>
                    <a:pt x="0" y="152295"/>
                  </a:lnTo>
                  <a:cubicBezTo>
                    <a:pt x="0" y="68185"/>
                    <a:pt x="68185" y="0"/>
                    <a:pt x="152295" y="0"/>
                  </a:cubicBezTo>
                  <a:close/>
                </a:path>
              </a:pathLst>
            </a:custGeom>
            <a:solidFill>
              <a:srgbClr val="F5F8EE">
                <a:alpha val="76863"/>
              </a:srgbClr>
            </a:solidFill>
            <a:ln w="19050" cap="rnd">
              <a:solidFill>
                <a:srgbClr val="000000">
                  <a:alpha val="76863"/>
                </a:srgbClr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97915" cy="578376"/>
            </a:xfrm>
            <a:prstGeom prst="rect">
              <a:avLst/>
            </a:prstGeom>
          </p:spPr>
          <p:txBody>
            <a:bodyPr lIns="52987" tIns="52987" rIns="52987" bIns="52987" rtlCol="0" anchor="ctr"/>
            <a:lstStyle/>
            <a:p>
              <a:pPr algn="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503753" y="6575406"/>
            <a:ext cx="1229336" cy="482840"/>
          </a:xfrm>
          <a:custGeom>
            <a:avLst/>
            <a:gdLst/>
            <a:ahLst/>
            <a:cxnLst/>
            <a:rect l="l" t="t" r="r" b="b"/>
            <a:pathLst>
              <a:path w="1229336" h="482840">
                <a:moveTo>
                  <a:pt x="0" y="0"/>
                </a:moveTo>
                <a:lnTo>
                  <a:pt x="1229335" y="0"/>
                </a:lnTo>
                <a:lnTo>
                  <a:pt x="1229335" y="482840"/>
                </a:lnTo>
                <a:lnTo>
                  <a:pt x="0" y="482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5" b="-221094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7475258" y="7155519"/>
            <a:ext cx="1216837" cy="402191"/>
          </a:xfrm>
          <a:custGeom>
            <a:avLst/>
            <a:gdLst/>
            <a:ahLst/>
            <a:cxnLst/>
            <a:rect l="l" t="t" r="r" b="b"/>
            <a:pathLst>
              <a:path w="1216837" h="402191">
                <a:moveTo>
                  <a:pt x="0" y="0"/>
                </a:moveTo>
                <a:lnTo>
                  <a:pt x="1216837" y="0"/>
                </a:lnTo>
                <a:lnTo>
                  <a:pt x="1216837" y="402191"/>
                </a:lnTo>
                <a:lnTo>
                  <a:pt x="0" y="40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1" t="-116005" r="-1027" b="-169476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7475258" y="7657061"/>
            <a:ext cx="1147349" cy="514731"/>
          </a:xfrm>
          <a:custGeom>
            <a:avLst/>
            <a:gdLst/>
            <a:ahLst/>
            <a:cxnLst/>
            <a:rect l="l" t="t" r="r" b="b"/>
            <a:pathLst>
              <a:path w="1147349" h="514731">
                <a:moveTo>
                  <a:pt x="0" y="0"/>
                </a:moveTo>
                <a:lnTo>
                  <a:pt x="1147349" y="0"/>
                </a:lnTo>
                <a:lnTo>
                  <a:pt x="1147349" y="514731"/>
                </a:lnTo>
                <a:lnTo>
                  <a:pt x="0" y="514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90" t="-169712" r="-6921" b="-3148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14" name="Group 14"/>
          <p:cNvGrpSpPr/>
          <p:nvPr/>
        </p:nvGrpSpPr>
        <p:grpSpPr>
          <a:xfrm>
            <a:off x="9345673" y="6224200"/>
            <a:ext cx="1668490" cy="2245443"/>
            <a:chOff x="0" y="0"/>
            <a:chExt cx="421297" cy="56697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1297" cy="566979"/>
            </a:xfrm>
            <a:custGeom>
              <a:avLst/>
              <a:gdLst/>
              <a:ahLst/>
              <a:cxnLst/>
              <a:rect l="l" t="t" r="r" b="b"/>
              <a:pathLst>
                <a:path w="421297" h="566979">
                  <a:moveTo>
                    <a:pt x="143842" y="0"/>
                  </a:moveTo>
                  <a:lnTo>
                    <a:pt x="277455" y="0"/>
                  </a:lnTo>
                  <a:cubicBezTo>
                    <a:pt x="356897" y="0"/>
                    <a:pt x="421297" y="64400"/>
                    <a:pt x="421297" y="143842"/>
                  </a:cubicBezTo>
                  <a:lnTo>
                    <a:pt x="421297" y="423137"/>
                  </a:lnTo>
                  <a:cubicBezTo>
                    <a:pt x="421297" y="502579"/>
                    <a:pt x="356897" y="566979"/>
                    <a:pt x="277455" y="566979"/>
                  </a:cubicBezTo>
                  <a:lnTo>
                    <a:pt x="143842" y="566979"/>
                  </a:lnTo>
                  <a:cubicBezTo>
                    <a:pt x="64400" y="566979"/>
                    <a:pt x="0" y="502579"/>
                    <a:pt x="0" y="423137"/>
                  </a:cubicBezTo>
                  <a:lnTo>
                    <a:pt x="0" y="143842"/>
                  </a:lnTo>
                  <a:cubicBezTo>
                    <a:pt x="0" y="64400"/>
                    <a:pt x="64400" y="0"/>
                    <a:pt x="143842" y="0"/>
                  </a:cubicBezTo>
                  <a:close/>
                </a:path>
              </a:pathLst>
            </a:custGeom>
            <a:solidFill>
              <a:srgbClr val="F5F8EE">
                <a:alpha val="76863"/>
              </a:srgbClr>
            </a:solidFill>
            <a:ln w="19050" cap="rnd">
              <a:solidFill>
                <a:srgbClr val="000000">
                  <a:alpha val="76863"/>
                </a:srgbClr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421297" cy="624129"/>
            </a:xfrm>
            <a:prstGeom prst="rect">
              <a:avLst/>
            </a:prstGeom>
          </p:spPr>
          <p:txBody>
            <a:bodyPr lIns="52987" tIns="52987" rIns="52987" bIns="52987" rtlCol="0" anchor="ctr"/>
            <a:lstStyle/>
            <a:p>
              <a:pPr algn="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09887" y="6397690"/>
            <a:ext cx="1417408" cy="1151143"/>
            <a:chOff x="0" y="0"/>
            <a:chExt cx="357899" cy="29066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7899" cy="290666"/>
            </a:xfrm>
            <a:custGeom>
              <a:avLst/>
              <a:gdLst/>
              <a:ahLst/>
              <a:cxnLst/>
              <a:rect l="l" t="t" r="r" b="b"/>
              <a:pathLst>
                <a:path w="357899" h="290666">
                  <a:moveTo>
                    <a:pt x="49158" y="0"/>
                  </a:moveTo>
                  <a:lnTo>
                    <a:pt x="308740" y="0"/>
                  </a:lnTo>
                  <a:cubicBezTo>
                    <a:pt x="321778" y="0"/>
                    <a:pt x="334282" y="5179"/>
                    <a:pt x="343500" y="14398"/>
                  </a:cubicBezTo>
                  <a:cubicBezTo>
                    <a:pt x="352719" y="23617"/>
                    <a:pt x="357899" y="36121"/>
                    <a:pt x="357899" y="49158"/>
                  </a:cubicBezTo>
                  <a:lnTo>
                    <a:pt x="357899" y="241508"/>
                  </a:lnTo>
                  <a:cubicBezTo>
                    <a:pt x="357899" y="254545"/>
                    <a:pt x="352719" y="267049"/>
                    <a:pt x="343500" y="276268"/>
                  </a:cubicBezTo>
                  <a:cubicBezTo>
                    <a:pt x="334282" y="285487"/>
                    <a:pt x="321778" y="290666"/>
                    <a:pt x="308740" y="290666"/>
                  </a:cubicBezTo>
                  <a:lnTo>
                    <a:pt x="49158" y="290666"/>
                  </a:lnTo>
                  <a:cubicBezTo>
                    <a:pt x="22009" y="290666"/>
                    <a:pt x="0" y="268657"/>
                    <a:pt x="0" y="241508"/>
                  </a:cubicBezTo>
                  <a:lnTo>
                    <a:pt x="0" y="49158"/>
                  </a:lnTo>
                  <a:cubicBezTo>
                    <a:pt x="0" y="36121"/>
                    <a:pt x="5179" y="23617"/>
                    <a:pt x="14398" y="14398"/>
                  </a:cubicBezTo>
                  <a:cubicBezTo>
                    <a:pt x="23617" y="5179"/>
                    <a:pt x="36121" y="0"/>
                    <a:pt x="49158" y="0"/>
                  </a:cubicBezTo>
                  <a:close/>
                </a:path>
              </a:pathLst>
            </a:custGeom>
            <a:solidFill>
              <a:srgbClr val="FF3131">
                <a:alpha val="76863"/>
              </a:srgbClr>
            </a:solidFill>
            <a:ln w="9525" cap="sq">
              <a:solidFill>
                <a:srgbClr val="000000">
                  <a:alpha val="76863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357899" cy="347816"/>
            </a:xfrm>
            <a:prstGeom prst="rect">
              <a:avLst/>
            </a:prstGeom>
          </p:spPr>
          <p:txBody>
            <a:bodyPr lIns="52987" tIns="52987" rIns="52987" bIns="52987" rtlCol="0" anchor="ctr"/>
            <a:lstStyle/>
            <a:p>
              <a:pPr algn="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9621767" y="6501923"/>
            <a:ext cx="1229336" cy="482840"/>
          </a:xfrm>
          <a:custGeom>
            <a:avLst/>
            <a:gdLst/>
            <a:ahLst/>
            <a:cxnLst/>
            <a:rect l="l" t="t" r="r" b="b"/>
            <a:pathLst>
              <a:path w="1229336" h="482840">
                <a:moveTo>
                  <a:pt x="0" y="0"/>
                </a:moveTo>
                <a:lnTo>
                  <a:pt x="1229336" y="0"/>
                </a:lnTo>
                <a:lnTo>
                  <a:pt x="1229336" y="482840"/>
                </a:lnTo>
                <a:lnTo>
                  <a:pt x="0" y="482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5" b="-221094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9603208" y="7082036"/>
            <a:ext cx="1216837" cy="402191"/>
          </a:xfrm>
          <a:custGeom>
            <a:avLst/>
            <a:gdLst/>
            <a:ahLst/>
            <a:cxnLst/>
            <a:rect l="l" t="t" r="r" b="b"/>
            <a:pathLst>
              <a:path w="1216837" h="402191">
                <a:moveTo>
                  <a:pt x="0" y="0"/>
                </a:moveTo>
                <a:lnTo>
                  <a:pt x="1216837" y="0"/>
                </a:lnTo>
                <a:lnTo>
                  <a:pt x="1216837" y="402191"/>
                </a:lnTo>
                <a:lnTo>
                  <a:pt x="0" y="40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1" t="-116005" r="-1027" b="-169476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22" name="Group 22"/>
          <p:cNvGrpSpPr/>
          <p:nvPr/>
        </p:nvGrpSpPr>
        <p:grpSpPr>
          <a:xfrm>
            <a:off x="9509887" y="7631468"/>
            <a:ext cx="1417408" cy="656976"/>
            <a:chOff x="0" y="0"/>
            <a:chExt cx="357899" cy="16588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57899" cy="165888"/>
            </a:xfrm>
            <a:custGeom>
              <a:avLst/>
              <a:gdLst/>
              <a:ahLst/>
              <a:cxnLst/>
              <a:rect l="l" t="t" r="r" b="b"/>
              <a:pathLst>
                <a:path w="357899" h="165888">
                  <a:moveTo>
                    <a:pt x="49158" y="0"/>
                  </a:moveTo>
                  <a:lnTo>
                    <a:pt x="308740" y="0"/>
                  </a:lnTo>
                  <a:cubicBezTo>
                    <a:pt x="321778" y="0"/>
                    <a:pt x="334282" y="5179"/>
                    <a:pt x="343500" y="14398"/>
                  </a:cubicBezTo>
                  <a:cubicBezTo>
                    <a:pt x="352719" y="23617"/>
                    <a:pt x="357899" y="36121"/>
                    <a:pt x="357899" y="49158"/>
                  </a:cubicBezTo>
                  <a:lnTo>
                    <a:pt x="357899" y="116730"/>
                  </a:lnTo>
                  <a:cubicBezTo>
                    <a:pt x="357899" y="129767"/>
                    <a:pt x="352719" y="142271"/>
                    <a:pt x="343500" y="151490"/>
                  </a:cubicBezTo>
                  <a:cubicBezTo>
                    <a:pt x="334282" y="160709"/>
                    <a:pt x="321778" y="165888"/>
                    <a:pt x="308740" y="165888"/>
                  </a:cubicBezTo>
                  <a:lnTo>
                    <a:pt x="49158" y="165888"/>
                  </a:lnTo>
                  <a:cubicBezTo>
                    <a:pt x="36121" y="165888"/>
                    <a:pt x="23617" y="160709"/>
                    <a:pt x="14398" y="151490"/>
                  </a:cubicBezTo>
                  <a:cubicBezTo>
                    <a:pt x="5179" y="142271"/>
                    <a:pt x="0" y="129767"/>
                    <a:pt x="0" y="116730"/>
                  </a:cubicBezTo>
                  <a:lnTo>
                    <a:pt x="0" y="49158"/>
                  </a:lnTo>
                  <a:cubicBezTo>
                    <a:pt x="0" y="36121"/>
                    <a:pt x="5179" y="23617"/>
                    <a:pt x="14398" y="14398"/>
                  </a:cubicBezTo>
                  <a:cubicBezTo>
                    <a:pt x="23617" y="5179"/>
                    <a:pt x="36121" y="0"/>
                    <a:pt x="49158" y="0"/>
                  </a:cubicBezTo>
                  <a:close/>
                </a:path>
              </a:pathLst>
            </a:custGeom>
            <a:solidFill>
              <a:srgbClr val="FF3131">
                <a:alpha val="76863"/>
              </a:srgbClr>
            </a:solidFill>
            <a:ln w="9525" cap="sq">
              <a:solidFill>
                <a:srgbClr val="000000">
                  <a:alpha val="76863"/>
                </a:srgbClr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357899" cy="223038"/>
            </a:xfrm>
            <a:prstGeom prst="rect">
              <a:avLst/>
            </a:prstGeom>
          </p:spPr>
          <p:txBody>
            <a:bodyPr lIns="52987" tIns="52987" rIns="52987" bIns="52987" rtlCol="0" anchor="ctr"/>
            <a:lstStyle/>
            <a:p>
              <a:pPr algn="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9603208" y="7701014"/>
            <a:ext cx="1147349" cy="514731"/>
          </a:xfrm>
          <a:custGeom>
            <a:avLst/>
            <a:gdLst/>
            <a:ahLst/>
            <a:cxnLst/>
            <a:rect l="l" t="t" r="r" b="b"/>
            <a:pathLst>
              <a:path w="1147349" h="514731">
                <a:moveTo>
                  <a:pt x="0" y="0"/>
                </a:moveTo>
                <a:lnTo>
                  <a:pt x="1147349" y="0"/>
                </a:lnTo>
                <a:lnTo>
                  <a:pt x="1147349" y="514731"/>
                </a:lnTo>
                <a:lnTo>
                  <a:pt x="0" y="514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90" t="-169712" r="-6921" b="-3148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26" name="AutoShape 26"/>
          <p:cNvSpPr/>
          <p:nvPr/>
        </p:nvSpPr>
        <p:spPr>
          <a:xfrm flipV="1">
            <a:off x="6783763" y="7329805"/>
            <a:ext cx="52656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>
            <a:off x="8886212" y="7329805"/>
            <a:ext cx="459460" cy="1711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8" name="Group 28"/>
          <p:cNvGrpSpPr/>
          <p:nvPr/>
        </p:nvGrpSpPr>
        <p:grpSpPr>
          <a:xfrm>
            <a:off x="11471179" y="6224200"/>
            <a:ext cx="1668490" cy="2245443"/>
            <a:chOff x="0" y="0"/>
            <a:chExt cx="421297" cy="56697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1297" cy="566979"/>
            </a:xfrm>
            <a:custGeom>
              <a:avLst/>
              <a:gdLst/>
              <a:ahLst/>
              <a:cxnLst/>
              <a:rect l="l" t="t" r="r" b="b"/>
              <a:pathLst>
                <a:path w="421297" h="566979">
                  <a:moveTo>
                    <a:pt x="143842" y="0"/>
                  </a:moveTo>
                  <a:lnTo>
                    <a:pt x="277455" y="0"/>
                  </a:lnTo>
                  <a:cubicBezTo>
                    <a:pt x="356897" y="0"/>
                    <a:pt x="421297" y="64400"/>
                    <a:pt x="421297" y="143842"/>
                  </a:cubicBezTo>
                  <a:lnTo>
                    <a:pt x="421297" y="423137"/>
                  </a:lnTo>
                  <a:cubicBezTo>
                    <a:pt x="421297" y="502579"/>
                    <a:pt x="356897" y="566979"/>
                    <a:pt x="277455" y="566979"/>
                  </a:cubicBezTo>
                  <a:lnTo>
                    <a:pt x="143842" y="566979"/>
                  </a:lnTo>
                  <a:cubicBezTo>
                    <a:pt x="64400" y="566979"/>
                    <a:pt x="0" y="502579"/>
                    <a:pt x="0" y="423137"/>
                  </a:cubicBezTo>
                  <a:lnTo>
                    <a:pt x="0" y="143842"/>
                  </a:lnTo>
                  <a:cubicBezTo>
                    <a:pt x="0" y="64400"/>
                    <a:pt x="64400" y="0"/>
                    <a:pt x="143842" y="0"/>
                  </a:cubicBezTo>
                  <a:close/>
                </a:path>
              </a:pathLst>
            </a:custGeom>
            <a:solidFill>
              <a:srgbClr val="F5F8EE">
                <a:alpha val="76863"/>
              </a:srgbClr>
            </a:solidFill>
            <a:ln w="19050" cap="rnd">
              <a:solidFill>
                <a:srgbClr val="000000">
                  <a:alpha val="76863"/>
                </a:srgbClr>
              </a:solidFill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421297" cy="624129"/>
            </a:xfrm>
            <a:prstGeom prst="rect">
              <a:avLst/>
            </a:prstGeom>
          </p:spPr>
          <p:txBody>
            <a:bodyPr lIns="52987" tIns="52987" rIns="52987" bIns="52987" rtlCol="0" anchor="ctr"/>
            <a:lstStyle/>
            <a:p>
              <a:pPr algn="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1620206" y="6501923"/>
            <a:ext cx="1406920" cy="1689533"/>
          </a:xfrm>
          <a:custGeom>
            <a:avLst/>
            <a:gdLst/>
            <a:ahLst/>
            <a:cxnLst/>
            <a:rect l="l" t="t" r="r" b="b"/>
            <a:pathLst>
              <a:path w="1406920" h="1689533">
                <a:moveTo>
                  <a:pt x="0" y="0"/>
                </a:moveTo>
                <a:lnTo>
                  <a:pt x="1406919" y="0"/>
                </a:lnTo>
                <a:lnTo>
                  <a:pt x="1406919" y="1689532"/>
                </a:lnTo>
                <a:lnTo>
                  <a:pt x="0" y="1689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1777394" y="6819041"/>
            <a:ext cx="1092543" cy="1055297"/>
          </a:xfrm>
          <a:custGeom>
            <a:avLst/>
            <a:gdLst/>
            <a:ahLst/>
            <a:cxnLst/>
            <a:rect l="l" t="t" r="r" b="b"/>
            <a:pathLst>
              <a:path w="1092543" h="1055297">
                <a:moveTo>
                  <a:pt x="0" y="0"/>
                </a:moveTo>
                <a:lnTo>
                  <a:pt x="1092543" y="0"/>
                </a:lnTo>
                <a:lnTo>
                  <a:pt x="1092543" y="1055297"/>
                </a:lnTo>
                <a:lnTo>
                  <a:pt x="0" y="1055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3" name="AutoShape 33"/>
          <p:cNvSpPr/>
          <p:nvPr/>
        </p:nvSpPr>
        <p:spPr>
          <a:xfrm>
            <a:off x="11014162" y="7346921"/>
            <a:ext cx="45701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Freeform 34"/>
          <p:cNvSpPr/>
          <p:nvPr/>
        </p:nvSpPr>
        <p:spPr>
          <a:xfrm>
            <a:off x="13716050" y="6561730"/>
            <a:ext cx="1561273" cy="1610062"/>
          </a:xfrm>
          <a:custGeom>
            <a:avLst/>
            <a:gdLst/>
            <a:ahLst/>
            <a:cxnLst/>
            <a:rect l="l" t="t" r="r" b="b"/>
            <a:pathLst>
              <a:path w="1561273" h="1610062">
                <a:moveTo>
                  <a:pt x="0" y="0"/>
                </a:moveTo>
                <a:lnTo>
                  <a:pt x="1561273" y="0"/>
                </a:lnTo>
                <a:lnTo>
                  <a:pt x="1561273" y="1610062"/>
                </a:lnTo>
                <a:lnTo>
                  <a:pt x="0" y="1610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3193477" y="6466447"/>
            <a:ext cx="1448095" cy="1777795"/>
          </a:xfrm>
          <a:custGeom>
            <a:avLst/>
            <a:gdLst/>
            <a:ahLst/>
            <a:cxnLst/>
            <a:rect l="l" t="t" r="r" b="b"/>
            <a:pathLst>
              <a:path w="1448095" h="1777795">
                <a:moveTo>
                  <a:pt x="0" y="0"/>
                </a:moveTo>
                <a:lnTo>
                  <a:pt x="1448095" y="0"/>
                </a:lnTo>
                <a:lnTo>
                  <a:pt x="1448095" y="1777795"/>
                </a:lnTo>
                <a:lnTo>
                  <a:pt x="0" y="17777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3674403" y="8376065"/>
            <a:ext cx="597369" cy="294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48"/>
              </a:lnSpc>
              <a:spcBef>
                <a:spcPct val="0"/>
              </a:spcBef>
            </a:pPr>
            <a:r>
              <a:rPr lang="en-US" sz="182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Text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635519" y="8562176"/>
            <a:ext cx="896315" cy="39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1"/>
              </a:lnSpc>
            </a:pPr>
            <a:r>
              <a:rPr lang="en-US" sz="1501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Sentence </a:t>
            </a:r>
          </a:p>
          <a:p>
            <a:pPr algn="ctr">
              <a:lnSpc>
                <a:spcPts val="1501"/>
              </a:lnSpc>
            </a:pPr>
            <a:r>
              <a:rPr lang="en-US" sz="1501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chunker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464972" y="8568174"/>
            <a:ext cx="1542926" cy="39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1"/>
              </a:lnSpc>
            </a:pPr>
            <a:r>
              <a:rPr lang="en-US" sz="1501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Semantic </a:t>
            </a:r>
          </a:p>
          <a:p>
            <a:pPr algn="ctr">
              <a:lnSpc>
                <a:spcPts val="1501"/>
              </a:lnSpc>
            </a:pPr>
            <a:r>
              <a:rPr lang="en-US" sz="1501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chunk connector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773976" y="8568174"/>
            <a:ext cx="1062894" cy="39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1"/>
              </a:lnSpc>
            </a:pPr>
            <a:r>
              <a:rPr lang="en-US" sz="1501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Open Ai</a:t>
            </a:r>
          </a:p>
          <a:p>
            <a:pPr algn="ctr">
              <a:lnSpc>
                <a:spcPts val="1501"/>
              </a:lnSpc>
            </a:pPr>
            <a:r>
              <a:rPr lang="en-US" sz="1501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Embedding</a:t>
            </a:r>
          </a:p>
        </p:txBody>
      </p:sp>
      <p:sp>
        <p:nvSpPr>
          <p:cNvPr id="40" name="AutoShape 40"/>
          <p:cNvSpPr/>
          <p:nvPr/>
        </p:nvSpPr>
        <p:spPr>
          <a:xfrm>
            <a:off x="13139668" y="7346921"/>
            <a:ext cx="576382" cy="198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4043313" y="8380977"/>
            <a:ext cx="906747" cy="20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1"/>
              </a:lnSpc>
            </a:pPr>
            <a:r>
              <a:rPr lang="en-US" sz="1501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Vector DB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5267485" y="6326499"/>
            <a:ext cx="1575888" cy="2064244"/>
            <a:chOff x="0" y="0"/>
            <a:chExt cx="397915" cy="521226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97915" cy="521226"/>
            </a:xfrm>
            <a:custGeom>
              <a:avLst/>
              <a:gdLst/>
              <a:ahLst/>
              <a:cxnLst/>
              <a:rect l="l" t="t" r="r" b="b"/>
              <a:pathLst>
                <a:path w="397915" h="521226">
                  <a:moveTo>
                    <a:pt x="152295" y="0"/>
                  </a:moveTo>
                  <a:lnTo>
                    <a:pt x="245620" y="0"/>
                  </a:lnTo>
                  <a:cubicBezTo>
                    <a:pt x="329730" y="0"/>
                    <a:pt x="397915" y="68185"/>
                    <a:pt x="397915" y="152295"/>
                  </a:cubicBezTo>
                  <a:lnTo>
                    <a:pt x="397915" y="368931"/>
                  </a:lnTo>
                  <a:cubicBezTo>
                    <a:pt x="397915" y="453041"/>
                    <a:pt x="329730" y="521226"/>
                    <a:pt x="245620" y="521226"/>
                  </a:cubicBezTo>
                  <a:lnTo>
                    <a:pt x="152295" y="521226"/>
                  </a:lnTo>
                  <a:cubicBezTo>
                    <a:pt x="111904" y="521226"/>
                    <a:pt x="73167" y="505181"/>
                    <a:pt x="44606" y="476620"/>
                  </a:cubicBezTo>
                  <a:cubicBezTo>
                    <a:pt x="16045" y="448059"/>
                    <a:pt x="0" y="409322"/>
                    <a:pt x="0" y="368931"/>
                  </a:cubicBezTo>
                  <a:lnTo>
                    <a:pt x="0" y="152295"/>
                  </a:lnTo>
                  <a:cubicBezTo>
                    <a:pt x="0" y="68185"/>
                    <a:pt x="68185" y="0"/>
                    <a:pt x="152295" y="0"/>
                  </a:cubicBezTo>
                  <a:close/>
                </a:path>
              </a:pathLst>
            </a:custGeom>
            <a:solidFill>
              <a:srgbClr val="F5F8EE">
                <a:alpha val="76863"/>
              </a:srgbClr>
            </a:solidFill>
            <a:ln w="19050" cap="rnd">
              <a:solidFill>
                <a:srgbClr val="000000">
                  <a:alpha val="76863"/>
                </a:srgbClr>
              </a:solidFill>
              <a:prstDash val="solid"/>
              <a:round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397915" cy="578376"/>
            </a:xfrm>
            <a:prstGeom prst="rect">
              <a:avLst/>
            </a:prstGeom>
          </p:spPr>
          <p:txBody>
            <a:bodyPr lIns="52987" tIns="52987" rIns="52987" bIns="52987" rtlCol="0" anchor="ctr"/>
            <a:lstStyle/>
            <a:p>
              <a:pPr algn="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5617207" y="8562176"/>
            <a:ext cx="896315" cy="58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1"/>
              </a:lnSpc>
            </a:pPr>
            <a:r>
              <a:rPr lang="en-US" sz="1501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Robust Data Cleaning</a:t>
            </a:r>
          </a:p>
        </p:txBody>
      </p:sp>
      <p:sp>
        <p:nvSpPr>
          <p:cNvPr id="46" name="Freeform 46"/>
          <p:cNvSpPr/>
          <p:nvPr/>
        </p:nvSpPr>
        <p:spPr>
          <a:xfrm>
            <a:off x="5517639" y="6611185"/>
            <a:ext cx="1127032" cy="1383633"/>
          </a:xfrm>
          <a:custGeom>
            <a:avLst/>
            <a:gdLst/>
            <a:ahLst/>
            <a:cxnLst/>
            <a:rect l="l" t="t" r="r" b="b"/>
            <a:pathLst>
              <a:path w="1127032" h="1383633">
                <a:moveTo>
                  <a:pt x="0" y="0"/>
                </a:moveTo>
                <a:lnTo>
                  <a:pt x="1127032" y="0"/>
                </a:lnTo>
                <a:lnTo>
                  <a:pt x="1127032" y="1383633"/>
                </a:lnTo>
                <a:lnTo>
                  <a:pt x="0" y="13836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7" name="AutoShape 47"/>
          <p:cNvSpPr/>
          <p:nvPr/>
        </p:nvSpPr>
        <p:spPr>
          <a:xfrm>
            <a:off x="4641572" y="7355345"/>
            <a:ext cx="625913" cy="32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TextBox 48"/>
          <p:cNvSpPr txBox="1"/>
          <p:nvPr/>
        </p:nvSpPr>
        <p:spPr>
          <a:xfrm>
            <a:off x="1500151" y="683311"/>
            <a:ext cx="12814929" cy="1446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0"/>
              </a:lnSpc>
            </a:pPr>
            <a:r>
              <a:rPr lang="en-US" sz="5200" b="1" spc="-72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Pré-Processamento de Dados Otimizado com IA 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1947957" y="2473096"/>
            <a:ext cx="4453120" cy="2925445"/>
            <a:chOff x="0" y="0"/>
            <a:chExt cx="5937493" cy="3900594"/>
          </a:xfrm>
        </p:grpSpPr>
        <p:sp>
          <p:nvSpPr>
            <p:cNvPr id="50" name="TextBox 50"/>
            <p:cNvSpPr txBox="1"/>
            <p:nvPr/>
          </p:nvSpPr>
          <p:spPr>
            <a:xfrm>
              <a:off x="0" y="1465622"/>
              <a:ext cx="5937493" cy="2434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96"/>
                </a:lnSpc>
              </a:pP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Os dados foram limpos, </a:t>
              </a:r>
              <a:r>
                <a:rPr lang="en-US" sz="22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excluindo as páginas iniciais, como sumários e capas</a:t>
              </a: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, e identificando a partir de qual página o documento efetivamente se inicia. </a:t>
              </a:r>
            </a:p>
            <a:p>
              <a:pPr algn="l">
                <a:lnSpc>
                  <a:spcPts val="1652"/>
                </a:lnSpc>
              </a:pPr>
              <a:endParaRPr lang="en-US" sz="2200">
                <a:solidFill>
                  <a:srgbClr val="000000"/>
                </a:solidFill>
                <a:latin typeface="Aileron Thin"/>
                <a:ea typeface="Aileron Thin"/>
                <a:cs typeface="Aileron Thin"/>
                <a:sym typeface="Aileron Thin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9525"/>
              <a:ext cx="5937493" cy="1383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85"/>
                </a:lnSpc>
              </a:pPr>
              <a:r>
                <a:rPr lang="en-US" sz="3799" b="1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1. Limpeza</a:t>
              </a:r>
            </a:p>
            <a:p>
              <a:pPr algn="l">
                <a:lnSpc>
                  <a:spcPts val="3685"/>
                </a:lnSpc>
              </a:pPr>
              <a:r>
                <a:rPr lang="en-US" sz="3799" b="1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Robusta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7005699" y="2473096"/>
            <a:ext cx="4497502" cy="2705770"/>
            <a:chOff x="0" y="0"/>
            <a:chExt cx="5996669" cy="3607694"/>
          </a:xfrm>
        </p:grpSpPr>
        <p:sp>
          <p:nvSpPr>
            <p:cNvPr id="53" name="TextBox 53"/>
            <p:cNvSpPr txBox="1"/>
            <p:nvPr/>
          </p:nvSpPr>
          <p:spPr>
            <a:xfrm>
              <a:off x="0" y="1450768"/>
              <a:ext cx="5996669" cy="215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96"/>
                </a:lnSpc>
              </a:pP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Foi realizada uma etapa para criar chunks (pedaços) de texto de </a:t>
              </a:r>
              <a:r>
                <a:rPr lang="en-US" sz="22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utilizando IA para que cada segmento de texto  aborde um contexto.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7336" y="19050"/>
              <a:ext cx="5979333" cy="128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2"/>
                </a:lnSpc>
              </a:pPr>
              <a:r>
                <a:rPr lang="en-US" sz="3600" b="1">
                  <a:solidFill>
                    <a:srgbClr val="134E1A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2. DeepLearning para chunking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2107822" y="2473096"/>
            <a:ext cx="4944628" cy="3070641"/>
            <a:chOff x="0" y="0"/>
            <a:chExt cx="6592838" cy="4094188"/>
          </a:xfrm>
        </p:grpSpPr>
        <p:sp>
          <p:nvSpPr>
            <p:cNvPr id="56" name="TextBox 56"/>
            <p:cNvSpPr txBox="1"/>
            <p:nvPr/>
          </p:nvSpPr>
          <p:spPr>
            <a:xfrm>
              <a:off x="0" y="1505462"/>
              <a:ext cx="6592838" cy="2588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95"/>
                </a:lnSpc>
              </a:pPr>
              <a:r>
                <a:rPr lang="en-US" sz="2199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Para comunicarmos com os modelos de OpenAi fizemos um embedding que</a:t>
              </a:r>
              <a:r>
                <a:rPr lang="en-US" sz="2199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transforma os textos em uma linguagem reconhecida pela a IA</a:t>
              </a:r>
              <a:r>
                <a:rPr lang="en-US" sz="2199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 em seguida salvamos o resultado em um banco vetorial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9525"/>
              <a:ext cx="6198962" cy="1383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86"/>
                </a:lnSpc>
              </a:pPr>
              <a:r>
                <a:rPr lang="en-US" sz="3800" b="1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3. Comunicando com o GPT 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955694" cy="10287000"/>
            <a:chOff x="0" y="0"/>
            <a:chExt cx="51508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5080" cy="2709333"/>
            </a:xfrm>
            <a:custGeom>
              <a:avLst/>
              <a:gdLst/>
              <a:ahLst/>
              <a:cxnLst/>
              <a:rect l="l" t="t" r="r" b="b"/>
              <a:pathLst>
                <a:path w="515080" h="2709333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12655899" y="2964674"/>
            <a:ext cx="0" cy="5577656"/>
          </a:xfrm>
          <a:prstGeom prst="line">
            <a:avLst/>
          </a:prstGeom>
          <a:ln w="19050" cap="flat">
            <a:solidFill>
              <a:srgbClr val="1A401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6007674" y="8030326"/>
            <a:ext cx="1394501" cy="1394501"/>
          </a:xfrm>
          <a:custGeom>
            <a:avLst/>
            <a:gdLst/>
            <a:ahLst/>
            <a:cxnLst/>
            <a:rect l="l" t="t" r="r" b="b"/>
            <a:pathLst>
              <a:path w="1394501" h="1394501">
                <a:moveTo>
                  <a:pt x="0" y="0"/>
                </a:moveTo>
                <a:lnTo>
                  <a:pt x="1394501" y="0"/>
                </a:lnTo>
                <a:lnTo>
                  <a:pt x="1394501" y="1394502"/>
                </a:lnTo>
                <a:lnTo>
                  <a:pt x="0" y="1394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16490" y="605709"/>
            <a:ext cx="13404262" cy="191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76"/>
              </a:lnSpc>
              <a:spcBef>
                <a:spcPct val="0"/>
              </a:spcBef>
            </a:pPr>
            <a:r>
              <a:rPr lang="en-US" sz="6100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Modelo de Deep Learning para Criação dos chunks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16490" y="3010642"/>
            <a:ext cx="9980958" cy="20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0"/>
              </a:lnSpc>
            </a:pPr>
            <a:r>
              <a:rPr lang="en-US" sz="2900" spc="81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A partir dos dados tratados, geramos segmentos de texto utilizando deep learning para criar embeddings coerentes. Esses </a:t>
            </a:r>
            <a:r>
              <a:rPr lang="en-US" sz="2900" spc="8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segmentos foram elaborados com base na semântica, garantindo que cada um aborde o mesmo tema e não confunda a LLM.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60699" y="2840849"/>
            <a:ext cx="4987862" cy="5372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0"/>
              </a:lnSpc>
            </a:pPr>
            <a:r>
              <a:rPr lang="en-US" sz="3000" b="1">
                <a:solidFill>
                  <a:srgbClr val="000000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Porque chucks semânticos</a:t>
            </a:r>
          </a:p>
          <a:p>
            <a:pPr algn="l">
              <a:lnSpc>
                <a:spcPts val="1001"/>
              </a:lnSpc>
            </a:pPr>
            <a:endParaRPr lang="en-US" sz="3000" b="1">
              <a:solidFill>
                <a:srgbClr val="000000"/>
              </a:solidFill>
              <a:latin typeface="Akzidenz-Grotesk Medium"/>
              <a:ea typeface="Akzidenz-Grotesk Medium"/>
              <a:cs typeface="Akzidenz-Grotesk Medium"/>
              <a:sym typeface="Akzidenz-Grotesk Medium"/>
            </a:endParaRPr>
          </a:p>
          <a:p>
            <a:pPr algn="l">
              <a:lnSpc>
                <a:spcPts val="3861"/>
              </a:lnSpc>
            </a:pPr>
            <a:r>
              <a:rPr lang="en-US" sz="27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Estudos apontam que a sua utilização:</a:t>
            </a:r>
          </a:p>
          <a:p>
            <a:pPr marL="626129" lvl="1" indent="-313064" algn="l">
              <a:lnSpc>
                <a:spcPts val="4147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Melhora a preservação do contexto</a:t>
            </a:r>
          </a:p>
          <a:p>
            <a:pPr marL="626129" lvl="1" indent="-313064" algn="l">
              <a:lnSpc>
                <a:spcPts val="4147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Melhora na Precisão da recuperação de informações</a:t>
            </a:r>
          </a:p>
          <a:p>
            <a:pPr marL="626129" lvl="1" indent="-313064" algn="l">
              <a:lnSpc>
                <a:spcPts val="4147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Traz mais eficiência para documento longos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52086" y="9367678"/>
            <a:ext cx="3250089" cy="38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6"/>
              </a:lnSpc>
            </a:pPr>
            <a:r>
              <a:rPr lang="en-US" sz="22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Referências bibliográficas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727841" y="5575397"/>
            <a:ext cx="4391167" cy="3401013"/>
            <a:chOff x="0" y="0"/>
            <a:chExt cx="1128772" cy="8742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8772" cy="874248"/>
            </a:xfrm>
            <a:custGeom>
              <a:avLst/>
              <a:gdLst/>
              <a:ahLst/>
              <a:cxnLst/>
              <a:rect l="l" t="t" r="r" b="b"/>
              <a:pathLst>
                <a:path w="1128772" h="874248">
                  <a:moveTo>
                    <a:pt x="0" y="0"/>
                  </a:moveTo>
                  <a:lnTo>
                    <a:pt x="1128772" y="0"/>
                  </a:lnTo>
                  <a:lnTo>
                    <a:pt x="1128772" y="874248"/>
                  </a:lnTo>
                  <a:lnTo>
                    <a:pt x="0" y="874248"/>
                  </a:lnTo>
                  <a:close/>
                </a:path>
              </a:pathLst>
            </a:custGeom>
            <a:solidFill>
              <a:srgbClr val="A2B5B5">
                <a:alpha val="40784"/>
              </a:srgbClr>
            </a:solidFill>
            <a:ln w="47625" cap="sq">
              <a:solidFill>
                <a:srgbClr val="FF3131">
                  <a:alpha val="40784"/>
                </a:srgbClr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128772" cy="931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039955" y="5943009"/>
            <a:ext cx="1614629" cy="2114991"/>
            <a:chOff x="0" y="0"/>
            <a:chExt cx="397915" cy="52122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97915" cy="521226"/>
            </a:xfrm>
            <a:custGeom>
              <a:avLst/>
              <a:gdLst/>
              <a:ahLst/>
              <a:cxnLst/>
              <a:rect l="l" t="t" r="r" b="b"/>
              <a:pathLst>
                <a:path w="397915" h="521226">
                  <a:moveTo>
                    <a:pt x="148641" y="0"/>
                  </a:moveTo>
                  <a:lnTo>
                    <a:pt x="249274" y="0"/>
                  </a:lnTo>
                  <a:cubicBezTo>
                    <a:pt x="288696" y="0"/>
                    <a:pt x="326504" y="15660"/>
                    <a:pt x="354379" y="43536"/>
                  </a:cubicBezTo>
                  <a:cubicBezTo>
                    <a:pt x="382255" y="71411"/>
                    <a:pt x="397915" y="109219"/>
                    <a:pt x="397915" y="148641"/>
                  </a:cubicBezTo>
                  <a:lnTo>
                    <a:pt x="397915" y="372585"/>
                  </a:lnTo>
                  <a:cubicBezTo>
                    <a:pt x="397915" y="454677"/>
                    <a:pt x="331366" y="521226"/>
                    <a:pt x="249274" y="521226"/>
                  </a:cubicBezTo>
                  <a:lnTo>
                    <a:pt x="148641" y="521226"/>
                  </a:lnTo>
                  <a:cubicBezTo>
                    <a:pt x="109219" y="521226"/>
                    <a:pt x="71411" y="505566"/>
                    <a:pt x="43536" y="477690"/>
                  </a:cubicBezTo>
                  <a:cubicBezTo>
                    <a:pt x="15660" y="449815"/>
                    <a:pt x="0" y="412007"/>
                    <a:pt x="0" y="372585"/>
                  </a:cubicBezTo>
                  <a:lnTo>
                    <a:pt x="0" y="148641"/>
                  </a:lnTo>
                  <a:cubicBezTo>
                    <a:pt x="0" y="66549"/>
                    <a:pt x="66549" y="0"/>
                    <a:pt x="148641" y="0"/>
                  </a:cubicBezTo>
                  <a:close/>
                </a:path>
              </a:pathLst>
            </a:custGeom>
            <a:solidFill>
              <a:srgbClr val="F5F8EE">
                <a:alpha val="76863"/>
              </a:srgbClr>
            </a:solidFill>
            <a:ln w="19050" cap="rnd">
              <a:solidFill>
                <a:srgbClr val="000000">
                  <a:alpha val="76863"/>
                </a:srgbClr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397915" cy="578376"/>
            </a:xfrm>
            <a:prstGeom prst="rect">
              <a:avLst/>
            </a:prstGeom>
          </p:spPr>
          <p:txBody>
            <a:bodyPr lIns="52987" tIns="52987" rIns="52987" bIns="52987" rtlCol="0" anchor="ctr"/>
            <a:lstStyle/>
            <a:p>
              <a:pPr algn="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5238138" y="6227560"/>
            <a:ext cx="1259558" cy="494710"/>
          </a:xfrm>
          <a:custGeom>
            <a:avLst/>
            <a:gdLst/>
            <a:ahLst/>
            <a:cxnLst/>
            <a:rect l="l" t="t" r="r" b="b"/>
            <a:pathLst>
              <a:path w="1259558" h="494710">
                <a:moveTo>
                  <a:pt x="0" y="0"/>
                </a:moveTo>
                <a:lnTo>
                  <a:pt x="1259558" y="0"/>
                </a:lnTo>
                <a:lnTo>
                  <a:pt x="1259558" y="494710"/>
                </a:lnTo>
                <a:lnTo>
                  <a:pt x="0" y="494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55" b="-221094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5208943" y="6821935"/>
            <a:ext cx="1246751" cy="412078"/>
          </a:xfrm>
          <a:custGeom>
            <a:avLst/>
            <a:gdLst/>
            <a:ahLst/>
            <a:cxnLst/>
            <a:rect l="l" t="t" r="r" b="b"/>
            <a:pathLst>
              <a:path w="1246751" h="412078">
                <a:moveTo>
                  <a:pt x="0" y="0"/>
                </a:moveTo>
                <a:lnTo>
                  <a:pt x="1246752" y="0"/>
                </a:lnTo>
                <a:lnTo>
                  <a:pt x="1246752" y="412078"/>
                </a:lnTo>
                <a:lnTo>
                  <a:pt x="0" y="412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71" t="-116005" r="-1027" b="-169476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5208943" y="7335807"/>
            <a:ext cx="1175555" cy="527385"/>
          </a:xfrm>
          <a:custGeom>
            <a:avLst/>
            <a:gdLst/>
            <a:ahLst/>
            <a:cxnLst/>
            <a:rect l="l" t="t" r="r" b="b"/>
            <a:pathLst>
              <a:path w="1175555" h="527385">
                <a:moveTo>
                  <a:pt x="0" y="0"/>
                </a:moveTo>
                <a:lnTo>
                  <a:pt x="1175555" y="0"/>
                </a:lnTo>
                <a:lnTo>
                  <a:pt x="1175555" y="527385"/>
                </a:lnTo>
                <a:lnTo>
                  <a:pt x="0" y="527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90" t="-169712" r="-6921" b="-3148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20" name="Group 20"/>
          <p:cNvGrpSpPr/>
          <p:nvPr/>
        </p:nvGrpSpPr>
        <p:grpSpPr>
          <a:xfrm>
            <a:off x="7125340" y="5867720"/>
            <a:ext cx="1709508" cy="2300645"/>
            <a:chOff x="0" y="0"/>
            <a:chExt cx="421297" cy="56697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1297" cy="566979"/>
            </a:xfrm>
            <a:custGeom>
              <a:avLst/>
              <a:gdLst/>
              <a:ahLst/>
              <a:cxnLst/>
              <a:rect l="l" t="t" r="r" b="b"/>
              <a:pathLst>
                <a:path w="421297" h="566979">
                  <a:moveTo>
                    <a:pt x="140391" y="0"/>
                  </a:moveTo>
                  <a:lnTo>
                    <a:pt x="280906" y="0"/>
                  </a:lnTo>
                  <a:cubicBezTo>
                    <a:pt x="358442" y="0"/>
                    <a:pt x="421297" y="62855"/>
                    <a:pt x="421297" y="140391"/>
                  </a:cubicBezTo>
                  <a:lnTo>
                    <a:pt x="421297" y="426588"/>
                  </a:lnTo>
                  <a:cubicBezTo>
                    <a:pt x="421297" y="504124"/>
                    <a:pt x="358442" y="566979"/>
                    <a:pt x="280906" y="566979"/>
                  </a:cubicBezTo>
                  <a:lnTo>
                    <a:pt x="140391" y="566979"/>
                  </a:lnTo>
                  <a:cubicBezTo>
                    <a:pt x="62855" y="566979"/>
                    <a:pt x="0" y="504124"/>
                    <a:pt x="0" y="426588"/>
                  </a:cubicBezTo>
                  <a:lnTo>
                    <a:pt x="0" y="140391"/>
                  </a:lnTo>
                  <a:cubicBezTo>
                    <a:pt x="0" y="62855"/>
                    <a:pt x="62855" y="0"/>
                    <a:pt x="140391" y="0"/>
                  </a:cubicBezTo>
                  <a:close/>
                </a:path>
              </a:pathLst>
            </a:custGeom>
            <a:solidFill>
              <a:srgbClr val="F5F8EE">
                <a:alpha val="76863"/>
              </a:srgbClr>
            </a:solidFill>
            <a:ln w="19050" cap="rnd">
              <a:solidFill>
                <a:srgbClr val="000000">
                  <a:alpha val="76863"/>
                </a:srgbClr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21297" cy="624129"/>
            </a:xfrm>
            <a:prstGeom prst="rect">
              <a:avLst/>
            </a:prstGeom>
          </p:spPr>
          <p:txBody>
            <a:bodyPr lIns="52987" tIns="52987" rIns="52987" bIns="52987" rtlCol="0" anchor="ctr"/>
            <a:lstStyle/>
            <a:p>
              <a:pPr algn="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293591" y="6045476"/>
            <a:ext cx="1452254" cy="1179443"/>
            <a:chOff x="0" y="0"/>
            <a:chExt cx="357899" cy="29066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7899" cy="290666"/>
            </a:xfrm>
            <a:custGeom>
              <a:avLst/>
              <a:gdLst/>
              <a:ahLst/>
              <a:cxnLst/>
              <a:rect l="l" t="t" r="r" b="b"/>
              <a:pathLst>
                <a:path w="357899" h="290666">
                  <a:moveTo>
                    <a:pt x="47979" y="0"/>
                  </a:moveTo>
                  <a:lnTo>
                    <a:pt x="309920" y="0"/>
                  </a:lnTo>
                  <a:cubicBezTo>
                    <a:pt x="322645" y="0"/>
                    <a:pt x="334848" y="5055"/>
                    <a:pt x="343846" y="14053"/>
                  </a:cubicBezTo>
                  <a:cubicBezTo>
                    <a:pt x="352844" y="23050"/>
                    <a:pt x="357899" y="35254"/>
                    <a:pt x="357899" y="47979"/>
                  </a:cubicBezTo>
                  <a:lnTo>
                    <a:pt x="357899" y="242687"/>
                  </a:lnTo>
                  <a:cubicBezTo>
                    <a:pt x="357899" y="255412"/>
                    <a:pt x="352844" y="267616"/>
                    <a:pt x="343846" y="276613"/>
                  </a:cubicBezTo>
                  <a:cubicBezTo>
                    <a:pt x="334848" y="285611"/>
                    <a:pt x="322645" y="290666"/>
                    <a:pt x="309920" y="290666"/>
                  </a:cubicBezTo>
                  <a:lnTo>
                    <a:pt x="47979" y="290666"/>
                  </a:lnTo>
                  <a:cubicBezTo>
                    <a:pt x="35254" y="290666"/>
                    <a:pt x="23050" y="285611"/>
                    <a:pt x="14053" y="276613"/>
                  </a:cubicBezTo>
                  <a:cubicBezTo>
                    <a:pt x="5055" y="267616"/>
                    <a:pt x="0" y="255412"/>
                    <a:pt x="0" y="242687"/>
                  </a:cubicBezTo>
                  <a:lnTo>
                    <a:pt x="0" y="47979"/>
                  </a:lnTo>
                  <a:cubicBezTo>
                    <a:pt x="0" y="35254"/>
                    <a:pt x="5055" y="23050"/>
                    <a:pt x="14053" y="14053"/>
                  </a:cubicBezTo>
                  <a:cubicBezTo>
                    <a:pt x="23050" y="5055"/>
                    <a:pt x="35254" y="0"/>
                    <a:pt x="47979" y="0"/>
                  </a:cubicBezTo>
                  <a:close/>
                </a:path>
              </a:pathLst>
            </a:custGeom>
            <a:solidFill>
              <a:srgbClr val="FF3131">
                <a:alpha val="76863"/>
              </a:srgbClr>
            </a:solidFill>
            <a:ln w="9525" cap="sq">
              <a:solidFill>
                <a:srgbClr val="000000">
                  <a:alpha val="76863"/>
                </a:srgbClr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357899" cy="347816"/>
            </a:xfrm>
            <a:prstGeom prst="rect">
              <a:avLst/>
            </a:prstGeom>
          </p:spPr>
          <p:txBody>
            <a:bodyPr lIns="52987" tIns="52987" rIns="52987" bIns="52987" rtlCol="0" anchor="ctr"/>
            <a:lstStyle/>
            <a:p>
              <a:pPr algn="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7408222" y="6152271"/>
            <a:ext cx="1259558" cy="494710"/>
          </a:xfrm>
          <a:custGeom>
            <a:avLst/>
            <a:gdLst/>
            <a:ahLst/>
            <a:cxnLst/>
            <a:rect l="l" t="t" r="r" b="b"/>
            <a:pathLst>
              <a:path w="1259558" h="494710">
                <a:moveTo>
                  <a:pt x="0" y="0"/>
                </a:moveTo>
                <a:lnTo>
                  <a:pt x="1259558" y="0"/>
                </a:lnTo>
                <a:lnTo>
                  <a:pt x="1259558" y="494709"/>
                </a:lnTo>
                <a:lnTo>
                  <a:pt x="0" y="494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55" b="-221094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>
            <a:off x="7389207" y="6746645"/>
            <a:ext cx="1246751" cy="412078"/>
          </a:xfrm>
          <a:custGeom>
            <a:avLst/>
            <a:gdLst/>
            <a:ahLst/>
            <a:cxnLst/>
            <a:rect l="l" t="t" r="r" b="b"/>
            <a:pathLst>
              <a:path w="1246751" h="412078">
                <a:moveTo>
                  <a:pt x="0" y="0"/>
                </a:moveTo>
                <a:lnTo>
                  <a:pt x="1246751" y="0"/>
                </a:lnTo>
                <a:lnTo>
                  <a:pt x="1246751" y="412078"/>
                </a:lnTo>
                <a:lnTo>
                  <a:pt x="0" y="412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71" t="-116005" r="-1027" b="-169476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28" name="Group 28"/>
          <p:cNvGrpSpPr/>
          <p:nvPr/>
        </p:nvGrpSpPr>
        <p:grpSpPr>
          <a:xfrm>
            <a:off x="7293591" y="7309584"/>
            <a:ext cx="1452254" cy="673127"/>
            <a:chOff x="0" y="0"/>
            <a:chExt cx="357899" cy="16588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57899" cy="165888"/>
            </a:xfrm>
            <a:custGeom>
              <a:avLst/>
              <a:gdLst/>
              <a:ahLst/>
              <a:cxnLst/>
              <a:rect l="l" t="t" r="r" b="b"/>
              <a:pathLst>
                <a:path w="357899" h="165888">
                  <a:moveTo>
                    <a:pt x="47979" y="0"/>
                  </a:moveTo>
                  <a:lnTo>
                    <a:pt x="309920" y="0"/>
                  </a:lnTo>
                  <a:cubicBezTo>
                    <a:pt x="322645" y="0"/>
                    <a:pt x="334848" y="5055"/>
                    <a:pt x="343846" y="14053"/>
                  </a:cubicBezTo>
                  <a:cubicBezTo>
                    <a:pt x="352844" y="23050"/>
                    <a:pt x="357899" y="35254"/>
                    <a:pt x="357899" y="47979"/>
                  </a:cubicBezTo>
                  <a:lnTo>
                    <a:pt x="357899" y="117909"/>
                  </a:lnTo>
                  <a:cubicBezTo>
                    <a:pt x="357899" y="130634"/>
                    <a:pt x="352844" y="142837"/>
                    <a:pt x="343846" y="151835"/>
                  </a:cubicBezTo>
                  <a:cubicBezTo>
                    <a:pt x="334848" y="160833"/>
                    <a:pt x="322645" y="165888"/>
                    <a:pt x="309920" y="165888"/>
                  </a:cubicBezTo>
                  <a:lnTo>
                    <a:pt x="47979" y="165888"/>
                  </a:lnTo>
                  <a:cubicBezTo>
                    <a:pt x="35254" y="165888"/>
                    <a:pt x="23050" y="160833"/>
                    <a:pt x="14053" y="151835"/>
                  </a:cubicBezTo>
                  <a:cubicBezTo>
                    <a:pt x="5055" y="142837"/>
                    <a:pt x="0" y="130634"/>
                    <a:pt x="0" y="117909"/>
                  </a:cubicBezTo>
                  <a:lnTo>
                    <a:pt x="0" y="47979"/>
                  </a:lnTo>
                  <a:cubicBezTo>
                    <a:pt x="0" y="35254"/>
                    <a:pt x="5055" y="23050"/>
                    <a:pt x="14053" y="14053"/>
                  </a:cubicBezTo>
                  <a:cubicBezTo>
                    <a:pt x="23050" y="5055"/>
                    <a:pt x="35254" y="0"/>
                    <a:pt x="47979" y="0"/>
                  </a:cubicBezTo>
                  <a:close/>
                </a:path>
              </a:pathLst>
            </a:custGeom>
            <a:solidFill>
              <a:srgbClr val="FF3131">
                <a:alpha val="76863"/>
              </a:srgbClr>
            </a:solidFill>
            <a:ln w="9525" cap="sq">
              <a:solidFill>
                <a:srgbClr val="000000">
                  <a:alpha val="76863"/>
                </a:srgbClr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357899" cy="223038"/>
            </a:xfrm>
            <a:prstGeom prst="rect">
              <a:avLst/>
            </a:prstGeom>
          </p:spPr>
          <p:txBody>
            <a:bodyPr lIns="52987" tIns="52987" rIns="52987" bIns="52987" rtlCol="0" anchor="ctr"/>
            <a:lstStyle/>
            <a:p>
              <a:pPr algn="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7389207" y="7380840"/>
            <a:ext cx="1175555" cy="527385"/>
          </a:xfrm>
          <a:custGeom>
            <a:avLst/>
            <a:gdLst/>
            <a:ahLst/>
            <a:cxnLst/>
            <a:rect l="l" t="t" r="r" b="b"/>
            <a:pathLst>
              <a:path w="1175555" h="527385">
                <a:moveTo>
                  <a:pt x="0" y="0"/>
                </a:moveTo>
                <a:lnTo>
                  <a:pt x="1175554" y="0"/>
                </a:lnTo>
                <a:lnTo>
                  <a:pt x="1175554" y="527385"/>
                </a:lnTo>
                <a:lnTo>
                  <a:pt x="0" y="527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90" t="-169712" r="-6921" b="-3148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32" name="AutoShape 32"/>
          <p:cNvSpPr/>
          <p:nvPr/>
        </p:nvSpPr>
        <p:spPr>
          <a:xfrm flipV="1">
            <a:off x="4500448" y="7000505"/>
            <a:ext cx="53950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>
            <a:off x="6654585" y="7000505"/>
            <a:ext cx="470756" cy="175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 flipV="1">
            <a:off x="8834848" y="7018042"/>
            <a:ext cx="46825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TextBox 35"/>
          <p:cNvSpPr txBox="1"/>
          <p:nvPr/>
        </p:nvSpPr>
        <p:spPr>
          <a:xfrm>
            <a:off x="5373144" y="8262704"/>
            <a:ext cx="918350" cy="406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538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Sentence </a:t>
            </a:r>
          </a:p>
          <a:p>
            <a:pPr algn="ctr">
              <a:lnSpc>
                <a:spcPts val="1538"/>
              </a:lnSpc>
            </a:pPr>
            <a:r>
              <a:rPr lang="en-US" sz="1538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chunker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47572" y="8268849"/>
            <a:ext cx="1580857" cy="406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538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Semantic </a:t>
            </a:r>
          </a:p>
          <a:p>
            <a:pPr algn="ctr">
              <a:lnSpc>
                <a:spcPts val="1538"/>
              </a:lnSpc>
            </a:pPr>
            <a:r>
              <a:rPr lang="en-US" sz="1538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chunk connector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4340" y="4654829"/>
            <a:ext cx="9954684" cy="965385"/>
            <a:chOff x="0" y="0"/>
            <a:chExt cx="2621810" cy="2542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1810" cy="254258"/>
            </a:xfrm>
            <a:custGeom>
              <a:avLst/>
              <a:gdLst/>
              <a:ahLst/>
              <a:cxnLst/>
              <a:rect l="l" t="t" r="r" b="b"/>
              <a:pathLst>
                <a:path w="2621810" h="254258">
                  <a:moveTo>
                    <a:pt x="34220" y="0"/>
                  </a:moveTo>
                  <a:lnTo>
                    <a:pt x="2587590" y="0"/>
                  </a:lnTo>
                  <a:cubicBezTo>
                    <a:pt x="2606489" y="0"/>
                    <a:pt x="2621810" y="15321"/>
                    <a:pt x="2621810" y="34220"/>
                  </a:cubicBezTo>
                  <a:lnTo>
                    <a:pt x="2621810" y="220038"/>
                  </a:lnTo>
                  <a:cubicBezTo>
                    <a:pt x="2621810" y="238937"/>
                    <a:pt x="2606489" y="254258"/>
                    <a:pt x="2587590" y="254258"/>
                  </a:cubicBezTo>
                  <a:lnTo>
                    <a:pt x="34220" y="254258"/>
                  </a:lnTo>
                  <a:cubicBezTo>
                    <a:pt x="15321" y="254258"/>
                    <a:pt x="0" y="238937"/>
                    <a:pt x="0" y="220038"/>
                  </a:cubicBezTo>
                  <a:lnTo>
                    <a:pt x="0" y="34220"/>
                  </a:lnTo>
                  <a:cubicBezTo>
                    <a:pt x="0" y="15321"/>
                    <a:pt x="15321" y="0"/>
                    <a:pt x="34220" y="0"/>
                  </a:cubicBezTo>
                  <a:close/>
                </a:path>
              </a:pathLst>
            </a:custGeom>
            <a:solidFill>
              <a:srgbClr val="F5F8E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621810" cy="311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88453" y="2191841"/>
            <a:ext cx="771999" cy="77199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788453" y="3471682"/>
            <a:ext cx="771999" cy="771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788453" y="6031363"/>
            <a:ext cx="771999" cy="77199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788453" y="4751522"/>
            <a:ext cx="771999" cy="77199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788453" y="7311203"/>
            <a:ext cx="771999" cy="771999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204270" y="1970908"/>
            <a:ext cx="8055030" cy="93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0"/>
              </a:lnSpc>
            </a:pPr>
            <a:r>
              <a:rPr lang="en-US" sz="4100">
                <a:solidFill>
                  <a:srgbClr val="FEFFFA"/>
                </a:solidFill>
                <a:latin typeface="Open Sans"/>
                <a:ea typeface="Open Sans"/>
                <a:cs typeface="Open Sans"/>
                <a:sym typeface="Open Sans"/>
              </a:rPr>
              <a:t>Contextualização do Problema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01847" y="2181410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4270" y="3243451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5F8EE"/>
                </a:solidFill>
                <a:latin typeface="Open Sans"/>
                <a:ea typeface="Open Sans"/>
                <a:cs typeface="Open Sans"/>
                <a:sym typeface="Open Sans"/>
              </a:rPr>
              <a:t>Pré processamento de dados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01847" y="3461251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04270" y="5807588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Interface do chatbot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01847" y="6020932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04270" y="4525519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 b="1">
                <a:solidFill>
                  <a:srgbClr val="1A40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Lógica do Chatbot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01847" y="4741091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04270" y="7089656"/>
            <a:ext cx="7623446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Conclusão e Próximos Passos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901847" y="7300772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03753" y="2175753"/>
            <a:ext cx="4083499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Agenda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F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744700" y="5890657"/>
            <a:ext cx="0" cy="13830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" name="Group 3"/>
          <p:cNvGrpSpPr/>
          <p:nvPr/>
        </p:nvGrpSpPr>
        <p:grpSpPr>
          <a:xfrm>
            <a:off x="452623" y="4952444"/>
            <a:ext cx="1798865" cy="674550"/>
            <a:chOff x="0" y="0"/>
            <a:chExt cx="560012" cy="2099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0012" cy="209997"/>
            </a:xfrm>
            <a:custGeom>
              <a:avLst/>
              <a:gdLst/>
              <a:ahLst/>
              <a:cxnLst/>
              <a:rect l="l" t="t" r="r" b="b"/>
              <a:pathLst>
                <a:path w="560012" h="209997">
                  <a:moveTo>
                    <a:pt x="104998" y="0"/>
                  </a:moveTo>
                  <a:lnTo>
                    <a:pt x="455013" y="0"/>
                  </a:lnTo>
                  <a:cubicBezTo>
                    <a:pt x="513002" y="0"/>
                    <a:pt x="560012" y="47009"/>
                    <a:pt x="560012" y="104998"/>
                  </a:cubicBezTo>
                  <a:lnTo>
                    <a:pt x="560012" y="104998"/>
                  </a:lnTo>
                  <a:cubicBezTo>
                    <a:pt x="560012" y="162987"/>
                    <a:pt x="513002" y="209997"/>
                    <a:pt x="455013" y="209997"/>
                  </a:cubicBezTo>
                  <a:lnTo>
                    <a:pt x="104998" y="209997"/>
                  </a:lnTo>
                  <a:cubicBezTo>
                    <a:pt x="47009" y="209997"/>
                    <a:pt x="0" y="162987"/>
                    <a:pt x="0" y="104998"/>
                  </a:cubicBezTo>
                  <a:lnTo>
                    <a:pt x="0" y="104998"/>
                  </a:lnTo>
                  <a:cubicBezTo>
                    <a:pt x="0" y="47009"/>
                    <a:pt x="47009" y="0"/>
                    <a:pt x="104998" y="0"/>
                  </a:cubicBezTo>
                  <a:close/>
                </a:path>
              </a:pathLst>
            </a:custGeom>
            <a:solidFill>
              <a:srgbClr val="D9DFCE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60012" cy="257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Início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720343" y="7273738"/>
            <a:ext cx="2048713" cy="819150"/>
            <a:chOff x="0" y="0"/>
            <a:chExt cx="637793" cy="2550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7793" cy="255013"/>
            </a:xfrm>
            <a:custGeom>
              <a:avLst/>
              <a:gdLst/>
              <a:ahLst/>
              <a:cxnLst/>
              <a:rect l="l" t="t" r="r" b="b"/>
              <a:pathLst>
                <a:path w="637793" h="255013">
                  <a:moveTo>
                    <a:pt x="127506" y="0"/>
                  </a:moveTo>
                  <a:lnTo>
                    <a:pt x="510286" y="0"/>
                  </a:lnTo>
                  <a:cubicBezTo>
                    <a:pt x="580706" y="0"/>
                    <a:pt x="637793" y="57087"/>
                    <a:pt x="637793" y="127506"/>
                  </a:cubicBezTo>
                  <a:lnTo>
                    <a:pt x="637793" y="127506"/>
                  </a:lnTo>
                  <a:cubicBezTo>
                    <a:pt x="637793" y="197926"/>
                    <a:pt x="580706" y="255013"/>
                    <a:pt x="510286" y="255013"/>
                  </a:cubicBezTo>
                  <a:lnTo>
                    <a:pt x="127506" y="255013"/>
                  </a:lnTo>
                  <a:cubicBezTo>
                    <a:pt x="57087" y="255013"/>
                    <a:pt x="0" y="197926"/>
                    <a:pt x="0" y="127506"/>
                  </a:cubicBezTo>
                  <a:lnTo>
                    <a:pt x="0" y="127506"/>
                  </a:lnTo>
                  <a:cubicBezTo>
                    <a:pt x="0" y="57087"/>
                    <a:pt x="57087" y="0"/>
                    <a:pt x="127506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37793" cy="3026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 spc="21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pesquisa cidade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37100" y="5842680"/>
            <a:ext cx="1361711" cy="797331"/>
            <a:chOff x="0" y="0"/>
            <a:chExt cx="358640" cy="2099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8640" cy="209997"/>
            </a:xfrm>
            <a:custGeom>
              <a:avLst/>
              <a:gdLst/>
              <a:ahLst/>
              <a:cxnLst/>
              <a:rect l="l" t="t" r="r" b="b"/>
              <a:pathLst>
                <a:path w="358640" h="209997">
                  <a:moveTo>
                    <a:pt x="104998" y="0"/>
                  </a:moveTo>
                  <a:lnTo>
                    <a:pt x="253642" y="0"/>
                  </a:lnTo>
                  <a:cubicBezTo>
                    <a:pt x="311631" y="0"/>
                    <a:pt x="358640" y="47009"/>
                    <a:pt x="358640" y="104998"/>
                  </a:cubicBezTo>
                  <a:lnTo>
                    <a:pt x="358640" y="104998"/>
                  </a:lnTo>
                  <a:cubicBezTo>
                    <a:pt x="358640" y="162987"/>
                    <a:pt x="311631" y="209997"/>
                    <a:pt x="253642" y="209997"/>
                  </a:cubicBezTo>
                  <a:lnTo>
                    <a:pt x="104998" y="209997"/>
                  </a:lnTo>
                  <a:cubicBezTo>
                    <a:pt x="47009" y="209997"/>
                    <a:pt x="0" y="162987"/>
                    <a:pt x="0" y="104998"/>
                  </a:cubicBezTo>
                  <a:lnTo>
                    <a:pt x="0" y="104998"/>
                  </a:lnTo>
                  <a:cubicBezTo>
                    <a:pt x="0" y="47009"/>
                    <a:pt x="47009" y="0"/>
                    <a:pt x="104998" y="0"/>
                  </a:cubicBez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58640" cy="257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Resposta IA Agent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41323" y="4750914"/>
            <a:ext cx="2206754" cy="1139743"/>
            <a:chOff x="0" y="0"/>
            <a:chExt cx="686993" cy="3548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86993" cy="354818"/>
            </a:xfrm>
            <a:custGeom>
              <a:avLst/>
              <a:gdLst/>
              <a:ahLst/>
              <a:cxnLst/>
              <a:rect l="l" t="t" r="r" b="b"/>
              <a:pathLst>
                <a:path w="686993" h="354818">
                  <a:moveTo>
                    <a:pt x="177409" y="0"/>
                  </a:moveTo>
                  <a:lnTo>
                    <a:pt x="509584" y="0"/>
                  </a:lnTo>
                  <a:cubicBezTo>
                    <a:pt x="607564" y="0"/>
                    <a:pt x="686993" y="79429"/>
                    <a:pt x="686993" y="177409"/>
                  </a:cubicBezTo>
                  <a:lnTo>
                    <a:pt x="686993" y="177409"/>
                  </a:lnTo>
                  <a:cubicBezTo>
                    <a:pt x="686993" y="275389"/>
                    <a:pt x="607564" y="354818"/>
                    <a:pt x="509584" y="354818"/>
                  </a:cubicBezTo>
                  <a:lnTo>
                    <a:pt x="177409" y="354818"/>
                  </a:lnTo>
                  <a:cubicBezTo>
                    <a:pt x="79429" y="354818"/>
                    <a:pt x="0" y="275389"/>
                    <a:pt x="0" y="177409"/>
                  </a:cubicBezTo>
                  <a:lnTo>
                    <a:pt x="0" y="177409"/>
                  </a:lnTo>
                  <a:cubicBezTo>
                    <a:pt x="0" y="79429"/>
                    <a:pt x="79429" y="0"/>
                    <a:pt x="177409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686993" cy="402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 spc="21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Decisor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379751" y="3211656"/>
            <a:ext cx="2501672" cy="1073074"/>
            <a:chOff x="0" y="0"/>
            <a:chExt cx="778805" cy="33406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78805" cy="334063"/>
            </a:xfrm>
            <a:custGeom>
              <a:avLst/>
              <a:gdLst/>
              <a:ahLst/>
              <a:cxnLst/>
              <a:rect l="l" t="t" r="r" b="b"/>
              <a:pathLst>
                <a:path w="778805" h="334063">
                  <a:moveTo>
                    <a:pt x="157830" y="0"/>
                  </a:moveTo>
                  <a:lnTo>
                    <a:pt x="620975" y="0"/>
                  </a:lnTo>
                  <a:cubicBezTo>
                    <a:pt x="662834" y="0"/>
                    <a:pt x="702979" y="16628"/>
                    <a:pt x="732578" y="46227"/>
                  </a:cubicBezTo>
                  <a:cubicBezTo>
                    <a:pt x="762177" y="75826"/>
                    <a:pt x="778805" y="115971"/>
                    <a:pt x="778805" y="157830"/>
                  </a:cubicBezTo>
                  <a:lnTo>
                    <a:pt x="778805" y="176233"/>
                  </a:lnTo>
                  <a:cubicBezTo>
                    <a:pt x="778805" y="263400"/>
                    <a:pt x="708142" y="334063"/>
                    <a:pt x="620975" y="334063"/>
                  </a:cubicBezTo>
                  <a:lnTo>
                    <a:pt x="157830" y="334063"/>
                  </a:lnTo>
                  <a:cubicBezTo>
                    <a:pt x="115971" y="334063"/>
                    <a:pt x="75826" y="317434"/>
                    <a:pt x="46227" y="287836"/>
                  </a:cubicBezTo>
                  <a:cubicBezTo>
                    <a:pt x="16628" y="258237"/>
                    <a:pt x="0" y="218092"/>
                    <a:pt x="0" y="176233"/>
                  </a:cubicBezTo>
                  <a:lnTo>
                    <a:pt x="0" y="157830"/>
                  </a:lnTo>
                  <a:cubicBezTo>
                    <a:pt x="0" y="115971"/>
                    <a:pt x="16628" y="75826"/>
                    <a:pt x="46227" y="46227"/>
                  </a:cubicBezTo>
                  <a:cubicBezTo>
                    <a:pt x="75826" y="16628"/>
                    <a:pt x="115971" y="0"/>
                    <a:pt x="157830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778805" cy="381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 spc="21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retrieve de documentos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01429" y="6215816"/>
            <a:ext cx="1874944" cy="802843"/>
            <a:chOff x="0" y="0"/>
            <a:chExt cx="583696" cy="2499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83696" cy="249936"/>
            </a:xfrm>
            <a:custGeom>
              <a:avLst/>
              <a:gdLst/>
              <a:ahLst/>
              <a:cxnLst/>
              <a:rect l="l" t="t" r="r" b="b"/>
              <a:pathLst>
                <a:path w="583696" h="249936">
                  <a:moveTo>
                    <a:pt x="124968" y="0"/>
                  </a:moveTo>
                  <a:lnTo>
                    <a:pt x="458728" y="0"/>
                  </a:lnTo>
                  <a:cubicBezTo>
                    <a:pt x="527746" y="0"/>
                    <a:pt x="583696" y="55950"/>
                    <a:pt x="583696" y="124968"/>
                  </a:cubicBezTo>
                  <a:lnTo>
                    <a:pt x="583696" y="124968"/>
                  </a:lnTo>
                  <a:cubicBezTo>
                    <a:pt x="583696" y="158112"/>
                    <a:pt x="570530" y="189898"/>
                    <a:pt x="547094" y="213334"/>
                  </a:cubicBezTo>
                  <a:cubicBezTo>
                    <a:pt x="523658" y="236770"/>
                    <a:pt x="491872" y="249936"/>
                    <a:pt x="458728" y="249936"/>
                  </a:cubicBezTo>
                  <a:lnTo>
                    <a:pt x="124968" y="249936"/>
                  </a:lnTo>
                  <a:cubicBezTo>
                    <a:pt x="91824" y="249936"/>
                    <a:pt x="60038" y="236770"/>
                    <a:pt x="36602" y="213334"/>
                  </a:cubicBezTo>
                  <a:cubicBezTo>
                    <a:pt x="13166" y="189898"/>
                    <a:pt x="0" y="158112"/>
                    <a:pt x="0" y="124968"/>
                  </a:cubicBezTo>
                  <a:lnTo>
                    <a:pt x="0" y="124968"/>
                  </a:lnTo>
                  <a:cubicBezTo>
                    <a:pt x="0" y="91824"/>
                    <a:pt x="13166" y="60038"/>
                    <a:pt x="36602" y="36602"/>
                  </a:cubicBezTo>
                  <a:cubicBezTo>
                    <a:pt x="60038" y="13166"/>
                    <a:pt x="91824" y="0"/>
                    <a:pt x="124968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83696" cy="288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16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Check precisa 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 b="1" spc="16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de pesquisa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5848077" y="5320785"/>
            <a:ext cx="886180" cy="1262057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22" name="Group 22"/>
          <p:cNvGrpSpPr/>
          <p:nvPr/>
        </p:nvGrpSpPr>
        <p:grpSpPr>
          <a:xfrm>
            <a:off x="13494564" y="5754023"/>
            <a:ext cx="2609136" cy="994281"/>
            <a:chOff x="0" y="0"/>
            <a:chExt cx="812260" cy="30953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260" cy="309533"/>
            </a:xfrm>
            <a:custGeom>
              <a:avLst/>
              <a:gdLst/>
              <a:ahLst/>
              <a:cxnLst/>
              <a:rect l="l" t="t" r="r" b="b"/>
              <a:pathLst>
                <a:path w="812260" h="309533">
                  <a:moveTo>
                    <a:pt x="151329" y="0"/>
                  </a:moveTo>
                  <a:lnTo>
                    <a:pt x="660931" y="0"/>
                  </a:lnTo>
                  <a:cubicBezTo>
                    <a:pt x="701066" y="0"/>
                    <a:pt x="739557" y="15944"/>
                    <a:pt x="767937" y="44323"/>
                  </a:cubicBezTo>
                  <a:cubicBezTo>
                    <a:pt x="796316" y="72703"/>
                    <a:pt x="812260" y="111194"/>
                    <a:pt x="812260" y="151329"/>
                  </a:cubicBezTo>
                  <a:lnTo>
                    <a:pt x="812260" y="158204"/>
                  </a:lnTo>
                  <a:cubicBezTo>
                    <a:pt x="812260" y="241781"/>
                    <a:pt x="744508" y="309533"/>
                    <a:pt x="660931" y="309533"/>
                  </a:cubicBezTo>
                  <a:lnTo>
                    <a:pt x="151329" y="309533"/>
                  </a:lnTo>
                  <a:cubicBezTo>
                    <a:pt x="111194" y="309533"/>
                    <a:pt x="72703" y="293590"/>
                    <a:pt x="44323" y="265210"/>
                  </a:cubicBezTo>
                  <a:cubicBezTo>
                    <a:pt x="15944" y="236830"/>
                    <a:pt x="0" y="198339"/>
                    <a:pt x="0" y="158204"/>
                  </a:cubicBezTo>
                  <a:lnTo>
                    <a:pt x="0" y="151329"/>
                  </a:lnTo>
                  <a:cubicBezTo>
                    <a:pt x="0" y="111194"/>
                    <a:pt x="15944" y="72703"/>
                    <a:pt x="44323" y="44323"/>
                  </a:cubicBezTo>
                  <a:cubicBezTo>
                    <a:pt x="72703" y="15944"/>
                    <a:pt x="111194" y="0"/>
                    <a:pt x="151329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12260" cy="357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 spc="21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Geração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16103700" y="6241345"/>
            <a:ext cx="533400" cy="98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6" name="Group 26"/>
          <p:cNvGrpSpPr/>
          <p:nvPr/>
        </p:nvGrpSpPr>
        <p:grpSpPr>
          <a:xfrm>
            <a:off x="11630587" y="8619634"/>
            <a:ext cx="2048713" cy="819150"/>
            <a:chOff x="0" y="0"/>
            <a:chExt cx="637793" cy="25501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7793" cy="255013"/>
            </a:xfrm>
            <a:custGeom>
              <a:avLst/>
              <a:gdLst/>
              <a:ahLst/>
              <a:cxnLst/>
              <a:rect l="l" t="t" r="r" b="b"/>
              <a:pathLst>
                <a:path w="637793" h="255013">
                  <a:moveTo>
                    <a:pt x="127506" y="0"/>
                  </a:moveTo>
                  <a:lnTo>
                    <a:pt x="510286" y="0"/>
                  </a:lnTo>
                  <a:cubicBezTo>
                    <a:pt x="580706" y="0"/>
                    <a:pt x="637793" y="57087"/>
                    <a:pt x="637793" y="127506"/>
                  </a:cubicBezTo>
                  <a:lnTo>
                    <a:pt x="637793" y="127506"/>
                  </a:lnTo>
                  <a:cubicBezTo>
                    <a:pt x="637793" y="197926"/>
                    <a:pt x="580706" y="255013"/>
                    <a:pt x="510286" y="255013"/>
                  </a:cubicBezTo>
                  <a:lnTo>
                    <a:pt x="127506" y="255013"/>
                  </a:lnTo>
                  <a:cubicBezTo>
                    <a:pt x="57087" y="255013"/>
                    <a:pt x="0" y="197926"/>
                    <a:pt x="0" y="127506"/>
                  </a:cubicBezTo>
                  <a:lnTo>
                    <a:pt x="0" y="127506"/>
                  </a:lnTo>
                  <a:cubicBezTo>
                    <a:pt x="0" y="57087"/>
                    <a:pt x="57087" y="0"/>
                    <a:pt x="127506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637793" cy="3026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 spc="21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Pesquisa na internet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911710" y="1418259"/>
            <a:ext cx="1906885" cy="887371"/>
            <a:chOff x="0" y="0"/>
            <a:chExt cx="593640" cy="27625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93640" cy="276251"/>
            </a:xfrm>
            <a:custGeom>
              <a:avLst/>
              <a:gdLst/>
              <a:ahLst/>
              <a:cxnLst/>
              <a:rect l="l" t="t" r="r" b="b"/>
              <a:pathLst>
                <a:path w="593640" h="276251">
                  <a:moveTo>
                    <a:pt x="138125" y="0"/>
                  </a:moveTo>
                  <a:lnTo>
                    <a:pt x="455514" y="0"/>
                  </a:lnTo>
                  <a:cubicBezTo>
                    <a:pt x="531799" y="0"/>
                    <a:pt x="593640" y="61841"/>
                    <a:pt x="593640" y="138125"/>
                  </a:cubicBezTo>
                  <a:lnTo>
                    <a:pt x="593640" y="138125"/>
                  </a:lnTo>
                  <a:cubicBezTo>
                    <a:pt x="593640" y="174759"/>
                    <a:pt x="579087" y="209891"/>
                    <a:pt x="553184" y="235795"/>
                  </a:cubicBezTo>
                  <a:cubicBezTo>
                    <a:pt x="527280" y="261698"/>
                    <a:pt x="492147" y="276251"/>
                    <a:pt x="455514" y="276251"/>
                  </a:cubicBezTo>
                  <a:lnTo>
                    <a:pt x="138125" y="276251"/>
                  </a:lnTo>
                  <a:cubicBezTo>
                    <a:pt x="101492" y="276251"/>
                    <a:pt x="66360" y="261698"/>
                    <a:pt x="40456" y="235795"/>
                  </a:cubicBezTo>
                  <a:cubicBezTo>
                    <a:pt x="14552" y="209891"/>
                    <a:pt x="0" y="174759"/>
                    <a:pt x="0" y="138125"/>
                  </a:cubicBezTo>
                  <a:lnTo>
                    <a:pt x="0" y="138125"/>
                  </a:lnTo>
                  <a:cubicBezTo>
                    <a:pt x="0" y="101492"/>
                    <a:pt x="14552" y="66360"/>
                    <a:pt x="40456" y="40456"/>
                  </a:cubicBezTo>
                  <a:cubicBezTo>
                    <a:pt x="66360" y="14552"/>
                    <a:pt x="101492" y="0"/>
                    <a:pt x="138125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593640" cy="314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b="1" spc="15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Transformando prompt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834865" y="3296230"/>
            <a:ext cx="1906885" cy="904875"/>
            <a:chOff x="0" y="0"/>
            <a:chExt cx="593640" cy="2817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93640" cy="281700"/>
            </a:xfrm>
            <a:custGeom>
              <a:avLst/>
              <a:gdLst/>
              <a:ahLst/>
              <a:cxnLst/>
              <a:rect l="l" t="t" r="r" b="b"/>
              <a:pathLst>
                <a:path w="593640" h="281700">
                  <a:moveTo>
                    <a:pt x="140850" y="0"/>
                  </a:moveTo>
                  <a:lnTo>
                    <a:pt x="452790" y="0"/>
                  </a:lnTo>
                  <a:cubicBezTo>
                    <a:pt x="530579" y="0"/>
                    <a:pt x="593640" y="63061"/>
                    <a:pt x="593640" y="140850"/>
                  </a:cubicBezTo>
                  <a:lnTo>
                    <a:pt x="593640" y="140850"/>
                  </a:lnTo>
                  <a:cubicBezTo>
                    <a:pt x="593640" y="178206"/>
                    <a:pt x="578800" y="214032"/>
                    <a:pt x="552386" y="240446"/>
                  </a:cubicBezTo>
                  <a:cubicBezTo>
                    <a:pt x="525971" y="266861"/>
                    <a:pt x="490145" y="281700"/>
                    <a:pt x="452790" y="281700"/>
                  </a:cubicBezTo>
                  <a:lnTo>
                    <a:pt x="140850" y="281700"/>
                  </a:lnTo>
                  <a:cubicBezTo>
                    <a:pt x="103494" y="281700"/>
                    <a:pt x="67669" y="266861"/>
                    <a:pt x="41254" y="240446"/>
                  </a:cubicBezTo>
                  <a:cubicBezTo>
                    <a:pt x="14840" y="214032"/>
                    <a:pt x="0" y="178206"/>
                    <a:pt x="0" y="140850"/>
                  </a:cubicBezTo>
                  <a:lnTo>
                    <a:pt x="0" y="140850"/>
                  </a:lnTo>
                  <a:cubicBezTo>
                    <a:pt x="0" y="103494"/>
                    <a:pt x="14840" y="67669"/>
                    <a:pt x="41254" y="41254"/>
                  </a:cubicBezTo>
                  <a:cubicBezTo>
                    <a:pt x="67669" y="14840"/>
                    <a:pt x="103494" y="0"/>
                    <a:pt x="140850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593640" cy="319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b="1" spc="15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Check de qualidade dos doumentos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>
            <a:off x="2251489" y="5289720"/>
            <a:ext cx="1389834" cy="31066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 flipV="1">
            <a:off x="5848077" y="4213559"/>
            <a:ext cx="826076" cy="1107227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 flipV="1">
            <a:off x="5848077" y="3434678"/>
            <a:ext cx="821895" cy="1886107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 flipV="1">
            <a:off x="5848077" y="4987349"/>
            <a:ext cx="824356" cy="333436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 flipV="1">
            <a:off x="5848077" y="2723130"/>
            <a:ext cx="819454" cy="2597656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9838901" y="7018659"/>
            <a:ext cx="0" cy="813322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 flipV="1">
            <a:off x="10776373" y="6269616"/>
            <a:ext cx="692290" cy="347621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 flipV="1">
            <a:off x="13679299" y="6748304"/>
            <a:ext cx="1119832" cy="22809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4799132" y="5191676"/>
            <a:ext cx="0" cy="562347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 flipV="1">
            <a:off x="15741750" y="3064949"/>
            <a:ext cx="544446" cy="683718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2881422" y="3748193"/>
            <a:ext cx="953442" cy="47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6" name="Group 46"/>
          <p:cNvGrpSpPr/>
          <p:nvPr/>
        </p:nvGrpSpPr>
        <p:grpSpPr>
          <a:xfrm rot="81605">
            <a:off x="6667298" y="2531207"/>
            <a:ext cx="1647972" cy="422961"/>
            <a:chOff x="0" y="0"/>
            <a:chExt cx="513036" cy="13167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513036" cy="131673"/>
            </a:xfrm>
            <a:custGeom>
              <a:avLst/>
              <a:gdLst/>
              <a:ahLst/>
              <a:cxnLst/>
              <a:rect l="l" t="t" r="r" b="b"/>
              <a:pathLst>
                <a:path w="513036" h="131673">
                  <a:moveTo>
                    <a:pt x="65837" y="0"/>
                  </a:moveTo>
                  <a:lnTo>
                    <a:pt x="447200" y="0"/>
                  </a:lnTo>
                  <a:cubicBezTo>
                    <a:pt x="483560" y="0"/>
                    <a:pt x="513036" y="29476"/>
                    <a:pt x="513036" y="65837"/>
                  </a:cubicBezTo>
                  <a:lnTo>
                    <a:pt x="513036" y="65837"/>
                  </a:lnTo>
                  <a:cubicBezTo>
                    <a:pt x="513036" y="102197"/>
                    <a:pt x="483560" y="131673"/>
                    <a:pt x="447200" y="131673"/>
                  </a:cubicBezTo>
                  <a:lnTo>
                    <a:pt x="65837" y="131673"/>
                  </a:lnTo>
                  <a:cubicBezTo>
                    <a:pt x="29476" y="131673"/>
                    <a:pt x="0" y="102197"/>
                    <a:pt x="0" y="65837"/>
                  </a:cubicBezTo>
                  <a:lnTo>
                    <a:pt x="0" y="65837"/>
                  </a:lnTo>
                  <a:cubicBezTo>
                    <a:pt x="0" y="29476"/>
                    <a:pt x="29476" y="0"/>
                    <a:pt x="65837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513036" cy="169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Cidade grande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 rot="81605">
            <a:off x="6669741" y="3242668"/>
            <a:ext cx="1640509" cy="422961"/>
            <a:chOff x="0" y="0"/>
            <a:chExt cx="510713" cy="131673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10713" cy="131673"/>
            </a:xfrm>
            <a:custGeom>
              <a:avLst/>
              <a:gdLst/>
              <a:ahLst/>
              <a:cxnLst/>
              <a:rect l="l" t="t" r="r" b="b"/>
              <a:pathLst>
                <a:path w="510713" h="131673">
                  <a:moveTo>
                    <a:pt x="65837" y="0"/>
                  </a:moveTo>
                  <a:lnTo>
                    <a:pt x="444876" y="0"/>
                  </a:lnTo>
                  <a:cubicBezTo>
                    <a:pt x="481237" y="0"/>
                    <a:pt x="510713" y="29476"/>
                    <a:pt x="510713" y="65837"/>
                  </a:cubicBezTo>
                  <a:lnTo>
                    <a:pt x="510713" y="65837"/>
                  </a:lnTo>
                  <a:cubicBezTo>
                    <a:pt x="510713" y="102197"/>
                    <a:pt x="481237" y="131673"/>
                    <a:pt x="444876" y="131673"/>
                  </a:cubicBezTo>
                  <a:lnTo>
                    <a:pt x="65837" y="131673"/>
                  </a:lnTo>
                  <a:cubicBezTo>
                    <a:pt x="29476" y="131673"/>
                    <a:pt x="0" y="102197"/>
                    <a:pt x="0" y="65837"/>
                  </a:cubicBezTo>
                  <a:lnTo>
                    <a:pt x="0" y="65837"/>
                  </a:lnTo>
                  <a:cubicBezTo>
                    <a:pt x="0" y="29476"/>
                    <a:pt x="29476" y="0"/>
                    <a:pt x="65837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510713" cy="169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Cidade média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 rot="81605">
            <a:off x="6673923" y="3953952"/>
            <a:ext cx="1634723" cy="558016"/>
            <a:chOff x="0" y="0"/>
            <a:chExt cx="508912" cy="17371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508912" cy="173718"/>
            </a:xfrm>
            <a:custGeom>
              <a:avLst/>
              <a:gdLst/>
              <a:ahLst/>
              <a:cxnLst/>
              <a:rect l="l" t="t" r="r" b="b"/>
              <a:pathLst>
                <a:path w="508912" h="173718">
                  <a:moveTo>
                    <a:pt x="86859" y="0"/>
                  </a:moveTo>
                  <a:lnTo>
                    <a:pt x="422053" y="0"/>
                  </a:lnTo>
                  <a:cubicBezTo>
                    <a:pt x="445089" y="0"/>
                    <a:pt x="467182" y="9151"/>
                    <a:pt x="483472" y="25440"/>
                  </a:cubicBezTo>
                  <a:cubicBezTo>
                    <a:pt x="499761" y="41730"/>
                    <a:pt x="508912" y="63823"/>
                    <a:pt x="508912" y="86859"/>
                  </a:cubicBezTo>
                  <a:lnTo>
                    <a:pt x="508912" y="86859"/>
                  </a:lnTo>
                  <a:cubicBezTo>
                    <a:pt x="508912" y="109895"/>
                    <a:pt x="499761" y="131988"/>
                    <a:pt x="483472" y="148278"/>
                  </a:cubicBezTo>
                  <a:cubicBezTo>
                    <a:pt x="467182" y="164567"/>
                    <a:pt x="445089" y="173718"/>
                    <a:pt x="422053" y="173718"/>
                  </a:cubicBezTo>
                  <a:lnTo>
                    <a:pt x="86859" y="173718"/>
                  </a:lnTo>
                  <a:cubicBezTo>
                    <a:pt x="63823" y="173718"/>
                    <a:pt x="41730" y="164567"/>
                    <a:pt x="25440" y="148278"/>
                  </a:cubicBezTo>
                  <a:cubicBezTo>
                    <a:pt x="9151" y="131988"/>
                    <a:pt x="0" y="109895"/>
                    <a:pt x="0" y="86859"/>
                  </a:cubicBezTo>
                  <a:lnTo>
                    <a:pt x="0" y="86859"/>
                  </a:lnTo>
                  <a:cubicBezTo>
                    <a:pt x="0" y="63823"/>
                    <a:pt x="9151" y="41730"/>
                    <a:pt x="25440" y="25440"/>
                  </a:cubicBezTo>
                  <a:cubicBezTo>
                    <a:pt x="41730" y="9151"/>
                    <a:pt x="63823" y="0"/>
                    <a:pt x="86859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508912" cy="211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Cidade pequena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 rot="81605">
            <a:off x="6672201" y="4800324"/>
            <a:ext cx="1643186" cy="413052"/>
            <a:chOff x="0" y="0"/>
            <a:chExt cx="511547" cy="128589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511547" cy="128589"/>
            </a:xfrm>
            <a:custGeom>
              <a:avLst/>
              <a:gdLst/>
              <a:ahLst/>
              <a:cxnLst/>
              <a:rect l="l" t="t" r="r" b="b"/>
              <a:pathLst>
                <a:path w="511547" h="128589">
                  <a:moveTo>
                    <a:pt x="64294" y="0"/>
                  </a:moveTo>
                  <a:lnTo>
                    <a:pt x="447252" y="0"/>
                  </a:lnTo>
                  <a:cubicBezTo>
                    <a:pt x="482761" y="0"/>
                    <a:pt x="511547" y="28786"/>
                    <a:pt x="511547" y="64294"/>
                  </a:cubicBezTo>
                  <a:lnTo>
                    <a:pt x="511547" y="64294"/>
                  </a:lnTo>
                  <a:cubicBezTo>
                    <a:pt x="511547" y="99803"/>
                    <a:pt x="482761" y="128589"/>
                    <a:pt x="447252" y="128589"/>
                  </a:cubicBezTo>
                  <a:lnTo>
                    <a:pt x="64294" y="128589"/>
                  </a:lnTo>
                  <a:cubicBezTo>
                    <a:pt x="28786" y="128589"/>
                    <a:pt x="0" y="99803"/>
                    <a:pt x="0" y="64294"/>
                  </a:cubicBezTo>
                  <a:lnTo>
                    <a:pt x="0" y="64294"/>
                  </a:lnTo>
                  <a:cubicBezTo>
                    <a:pt x="0" y="28786"/>
                    <a:pt x="28786" y="0"/>
                    <a:pt x="64294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511547" cy="166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Geral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 rot="81946">
            <a:off x="6734052" y="6285715"/>
            <a:ext cx="1443046" cy="628650"/>
            <a:chOff x="0" y="0"/>
            <a:chExt cx="449240" cy="195707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49240" cy="195707"/>
            </a:xfrm>
            <a:custGeom>
              <a:avLst/>
              <a:gdLst/>
              <a:ahLst/>
              <a:cxnLst/>
              <a:rect l="l" t="t" r="r" b="b"/>
              <a:pathLst>
                <a:path w="449240" h="195707">
                  <a:moveTo>
                    <a:pt x="97854" y="0"/>
                  </a:moveTo>
                  <a:lnTo>
                    <a:pt x="351387" y="0"/>
                  </a:lnTo>
                  <a:cubicBezTo>
                    <a:pt x="377339" y="0"/>
                    <a:pt x="402229" y="10310"/>
                    <a:pt x="420580" y="28661"/>
                  </a:cubicBezTo>
                  <a:cubicBezTo>
                    <a:pt x="438931" y="47012"/>
                    <a:pt x="449240" y="71901"/>
                    <a:pt x="449240" y="97854"/>
                  </a:cubicBezTo>
                  <a:lnTo>
                    <a:pt x="449240" y="97854"/>
                  </a:lnTo>
                  <a:cubicBezTo>
                    <a:pt x="449240" y="151897"/>
                    <a:pt x="405430" y="195707"/>
                    <a:pt x="351387" y="195707"/>
                  </a:cubicBezTo>
                  <a:lnTo>
                    <a:pt x="97854" y="195707"/>
                  </a:lnTo>
                  <a:cubicBezTo>
                    <a:pt x="43811" y="195707"/>
                    <a:pt x="0" y="151897"/>
                    <a:pt x="0" y="97854"/>
                  </a:cubicBezTo>
                  <a:lnTo>
                    <a:pt x="0" y="97854"/>
                  </a:lnTo>
                  <a:cubicBezTo>
                    <a:pt x="0" y="43811"/>
                    <a:pt x="43811" y="0"/>
                    <a:pt x="97854" y="0"/>
                  </a:cubicBezTo>
                  <a:close/>
                </a:path>
              </a:pathLst>
            </a:custGeom>
            <a:solidFill>
              <a:srgbClr val="EEF6F9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0" y="-38100"/>
              <a:ext cx="449240" cy="233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Sem docs. relacionados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9117378" y="7831981"/>
            <a:ext cx="1443046" cy="609600"/>
            <a:chOff x="0" y="0"/>
            <a:chExt cx="449240" cy="189777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49240" cy="189777"/>
            </a:xfrm>
            <a:custGeom>
              <a:avLst/>
              <a:gdLst/>
              <a:ahLst/>
              <a:cxnLst/>
              <a:rect l="l" t="t" r="r" b="b"/>
              <a:pathLst>
                <a:path w="449240" h="189777">
                  <a:moveTo>
                    <a:pt x="94888" y="0"/>
                  </a:moveTo>
                  <a:lnTo>
                    <a:pt x="354352" y="0"/>
                  </a:lnTo>
                  <a:cubicBezTo>
                    <a:pt x="406757" y="0"/>
                    <a:pt x="449240" y="42483"/>
                    <a:pt x="449240" y="94888"/>
                  </a:cubicBezTo>
                  <a:lnTo>
                    <a:pt x="449240" y="94888"/>
                  </a:lnTo>
                  <a:cubicBezTo>
                    <a:pt x="449240" y="120054"/>
                    <a:pt x="439243" y="144190"/>
                    <a:pt x="421448" y="161985"/>
                  </a:cubicBezTo>
                  <a:cubicBezTo>
                    <a:pt x="403653" y="179780"/>
                    <a:pt x="379518" y="189777"/>
                    <a:pt x="354352" y="189777"/>
                  </a:cubicBezTo>
                  <a:lnTo>
                    <a:pt x="94888" y="189777"/>
                  </a:lnTo>
                  <a:cubicBezTo>
                    <a:pt x="42483" y="189777"/>
                    <a:pt x="0" y="147294"/>
                    <a:pt x="0" y="94888"/>
                  </a:cubicBezTo>
                  <a:lnTo>
                    <a:pt x="0" y="94888"/>
                  </a:lnTo>
                  <a:cubicBezTo>
                    <a:pt x="0" y="42483"/>
                    <a:pt x="42483" y="0"/>
                    <a:pt x="94888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449240" cy="227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Precisa  de pesquisa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1468663" y="5918271"/>
            <a:ext cx="1443046" cy="702690"/>
            <a:chOff x="0" y="0"/>
            <a:chExt cx="449240" cy="21875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449240" cy="218757"/>
            </a:xfrm>
            <a:custGeom>
              <a:avLst/>
              <a:gdLst/>
              <a:ahLst/>
              <a:cxnLst/>
              <a:rect l="l" t="t" r="r" b="b"/>
              <a:pathLst>
                <a:path w="449240" h="218757">
                  <a:moveTo>
                    <a:pt x="109379" y="0"/>
                  </a:moveTo>
                  <a:lnTo>
                    <a:pt x="339862" y="0"/>
                  </a:lnTo>
                  <a:cubicBezTo>
                    <a:pt x="368871" y="0"/>
                    <a:pt x="396692" y="11524"/>
                    <a:pt x="417204" y="32036"/>
                  </a:cubicBezTo>
                  <a:cubicBezTo>
                    <a:pt x="437717" y="52549"/>
                    <a:pt x="449240" y="80370"/>
                    <a:pt x="449240" y="109379"/>
                  </a:cubicBezTo>
                  <a:lnTo>
                    <a:pt x="449240" y="109379"/>
                  </a:lnTo>
                  <a:cubicBezTo>
                    <a:pt x="449240" y="138388"/>
                    <a:pt x="437717" y="166208"/>
                    <a:pt x="417204" y="186721"/>
                  </a:cubicBezTo>
                  <a:cubicBezTo>
                    <a:pt x="396692" y="207233"/>
                    <a:pt x="368871" y="218757"/>
                    <a:pt x="339862" y="218757"/>
                  </a:cubicBezTo>
                  <a:lnTo>
                    <a:pt x="109379" y="218757"/>
                  </a:lnTo>
                  <a:cubicBezTo>
                    <a:pt x="80370" y="218757"/>
                    <a:pt x="52549" y="207233"/>
                    <a:pt x="32036" y="186721"/>
                  </a:cubicBezTo>
                  <a:cubicBezTo>
                    <a:pt x="11524" y="166208"/>
                    <a:pt x="0" y="138388"/>
                    <a:pt x="0" y="109379"/>
                  </a:cubicBezTo>
                  <a:lnTo>
                    <a:pt x="0" y="109379"/>
                  </a:lnTo>
                  <a:cubicBezTo>
                    <a:pt x="0" y="80370"/>
                    <a:pt x="11524" y="52549"/>
                    <a:pt x="32036" y="32036"/>
                  </a:cubicBezTo>
                  <a:cubicBezTo>
                    <a:pt x="52549" y="11524"/>
                    <a:pt x="80370" y="0"/>
                    <a:pt x="109379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38100"/>
              <a:ext cx="449240" cy="256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Geração simples</a:t>
              </a:r>
            </a:p>
          </p:txBody>
        </p:sp>
      </p:grpSp>
      <p:sp>
        <p:nvSpPr>
          <p:cNvPr id="67" name="AutoShape 67"/>
          <p:cNvSpPr/>
          <p:nvPr/>
        </p:nvSpPr>
        <p:spPr>
          <a:xfrm flipH="1">
            <a:off x="11630587" y="1861944"/>
            <a:ext cx="1281123" cy="134971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8" name="Group 68"/>
          <p:cNvGrpSpPr/>
          <p:nvPr/>
        </p:nvGrpSpPr>
        <p:grpSpPr>
          <a:xfrm>
            <a:off x="136273" y="9160506"/>
            <a:ext cx="4132521" cy="1018752"/>
            <a:chOff x="0" y="0"/>
            <a:chExt cx="1307729" cy="322382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307729" cy="322382"/>
            </a:xfrm>
            <a:custGeom>
              <a:avLst/>
              <a:gdLst/>
              <a:ahLst/>
              <a:cxnLst/>
              <a:rect l="l" t="t" r="r" b="b"/>
              <a:pathLst>
                <a:path w="1307729" h="322382">
                  <a:moveTo>
                    <a:pt x="0" y="0"/>
                  </a:moveTo>
                  <a:lnTo>
                    <a:pt x="1307729" y="0"/>
                  </a:lnTo>
                  <a:lnTo>
                    <a:pt x="1307729" y="322382"/>
                  </a:lnTo>
                  <a:lnTo>
                    <a:pt x="0" y="3223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47625"/>
              <a:ext cx="1307729" cy="370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1" name="AutoShape 71"/>
          <p:cNvSpPr/>
          <p:nvPr/>
        </p:nvSpPr>
        <p:spPr>
          <a:xfrm>
            <a:off x="279502" y="9879002"/>
            <a:ext cx="748582" cy="0"/>
          </a:xfrm>
          <a:prstGeom prst="line">
            <a:avLst/>
          </a:prstGeom>
          <a:ln w="28575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72" name="AutoShape 72"/>
          <p:cNvSpPr/>
          <p:nvPr/>
        </p:nvSpPr>
        <p:spPr>
          <a:xfrm>
            <a:off x="279725" y="9316463"/>
            <a:ext cx="739392" cy="1038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3" name="Group 73"/>
          <p:cNvGrpSpPr/>
          <p:nvPr/>
        </p:nvGrpSpPr>
        <p:grpSpPr>
          <a:xfrm>
            <a:off x="2270539" y="9223038"/>
            <a:ext cx="877955" cy="325701"/>
            <a:chOff x="0" y="0"/>
            <a:chExt cx="328397" cy="121828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328397" cy="121828"/>
            </a:xfrm>
            <a:custGeom>
              <a:avLst/>
              <a:gdLst/>
              <a:ahLst/>
              <a:cxnLst/>
              <a:rect l="l" t="t" r="r" b="b"/>
              <a:pathLst>
                <a:path w="328397" h="121828">
                  <a:moveTo>
                    <a:pt x="60914" y="0"/>
                  </a:moveTo>
                  <a:lnTo>
                    <a:pt x="267483" y="0"/>
                  </a:lnTo>
                  <a:cubicBezTo>
                    <a:pt x="283639" y="0"/>
                    <a:pt x="299132" y="6418"/>
                    <a:pt x="310556" y="17841"/>
                  </a:cubicBezTo>
                  <a:cubicBezTo>
                    <a:pt x="321980" y="29265"/>
                    <a:pt x="328397" y="44759"/>
                    <a:pt x="328397" y="60914"/>
                  </a:cubicBezTo>
                  <a:lnTo>
                    <a:pt x="328397" y="60914"/>
                  </a:lnTo>
                  <a:cubicBezTo>
                    <a:pt x="328397" y="77069"/>
                    <a:pt x="321980" y="92563"/>
                    <a:pt x="310556" y="103987"/>
                  </a:cubicBezTo>
                  <a:cubicBezTo>
                    <a:pt x="299132" y="115410"/>
                    <a:pt x="283639" y="121828"/>
                    <a:pt x="267483" y="121828"/>
                  </a:cubicBezTo>
                  <a:lnTo>
                    <a:pt x="60914" y="121828"/>
                  </a:lnTo>
                  <a:cubicBezTo>
                    <a:pt x="44759" y="121828"/>
                    <a:pt x="29265" y="115410"/>
                    <a:pt x="17841" y="103987"/>
                  </a:cubicBezTo>
                  <a:cubicBezTo>
                    <a:pt x="6418" y="92563"/>
                    <a:pt x="0" y="77069"/>
                    <a:pt x="0" y="60914"/>
                  </a:cubicBezTo>
                  <a:lnTo>
                    <a:pt x="0" y="60914"/>
                  </a:lnTo>
                  <a:cubicBezTo>
                    <a:pt x="0" y="44759"/>
                    <a:pt x="6418" y="29265"/>
                    <a:pt x="17841" y="17841"/>
                  </a:cubicBezTo>
                  <a:cubicBezTo>
                    <a:pt x="29265" y="6418"/>
                    <a:pt x="44759" y="0"/>
                    <a:pt x="60914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0" y="-47625"/>
              <a:ext cx="328397" cy="169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2270539" y="9742103"/>
            <a:ext cx="877955" cy="305508"/>
            <a:chOff x="0" y="0"/>
            <a:chExt cx="328397" cy="114275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328397" cy="114275"/>
            </a:xfrm>
            <a:custGeom>
              <a:avLst/>
              <a:gdLst/>
              <a:ahLst/>
              <a:cxnLst/>
              <a:rect l="l" t="t" r="r" b="b"/>
              <a:pathLst>
                <a:path w="328397" h="114275">
                  <a:moveTo>
                    <a:pt x="57137" y="0"/>
                  </a:moveTo>
                  <a:lnTo>
                    <a:pt x="271260" y="0"/>
                  </a:lnTo>
                  <a:cubicBezTo>
                    <a:pt x="302816" y="0"/>
                    <a:pt x="328397" y="25581"/>
                    <a:pt x="328397" y="57137"/>
                  </a:cubicBezTo>
                  <a:lnTo>
                    <a:pt x="328397" y="57137"/>
                  </a:lnTo>
                  <a:cubicBezTo>
                    <a:pt x="328397" y="88693"/>
                    <a:pt x="302816" y="114275"/>
                    <a:pt x="271260" y="114275"/>
                  </a:cubicBezTo>
                  <a:lnTo>
                    <a:pt x="57137" y="114275"/>
                  </a:lnTo>
                  <a:cubicBezTo>
                    <a:pt x="25581" y="114275"/>
                    <a:pt x="0" y="88693"/>
                    <a:pt x="0" y="57137"/>
                  </a:cubicBezTo>
                  <a:lnTo>
                    <a:pt x="0" y="57137"/>
                  </a:lnTo>
                  <a:cubicBezTo>
                    <a:pt x="0" y="25581"/>
                    <a:pt x="25581" y="0"/>
                    <a:pt x="57137" y="0"/>
                  </a:cubicBezTo>
                  <a:close/>
                </a:path>
              </a:pathLst>
            </a:custGeom>
            <a:solidFill>
              <a:srgbClr val="EEF6F9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8" name="TextBox 78"/>
            <p:cNvSpPr txBox="1"/>
            <p:nvPr/>
          </p:nvSpPr>
          <p:spPr>
            <a:xfrm>
              <a:off x="0" y="-38100"/>
              <a:ext cx="328397" cy="152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79" name="AutoShape 79"/>
          <p:cNvSpPr/>
          <p:nvPr/>
        </p:nvSpPr>
        <p:spPr>
          <a:xfrm>
            <a:off x="2251489" y="5289720"/>
            <a:ext cx="1468855" cy="239359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80" name="AutoShape 80"/>
          <p:cNvSpPr/>
          <p:nvPr/>
        </p:nvSpPr>
        <p:spPr>
          <a:xfrm>
            <a:off x="8315038" y="2762246"/>
            <a:ext cx="2064712" cy="985947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81" name="AutoShape 81"/>
          <p:cNvSpPr/>
          <p:nvPr/>
        </p:nvSpPr>
        <p:spPr>
          <a:xfrm>
            <a:off x="8310019" y="3473617"/>
            <a:ext cx="2069732" cy="274575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82" name="AutoShape 82"/>
          <p:cNvSpPr/>
          <p:nvPr/>
        </p:nvSpPr>
        <p:spPr>
          <a:xfrm flipV="1">
            <a:off x="8308416" y="3748193"/>
            <a:ext cx="2071335" cy="504168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83" name="AutoShape 83"/>
          <p:cNvSpPr/>
          <p:nvPr/>
        </p:nvSpPr>
        <p:spPr>
          <a:xfrm flipV="1">
            <a:off x="8315156" y="3748193"/>
            <a:ext cx="2064595" cy="1278159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84" name="AutoShape 84"/>
          <p:cNvSpPr/>
          <p:nvPr/>
        </p:nvSpPr>
        <p:spPr>
          <a:xfrm>
            <a:off x="8176893" y="6617237"/>
            <a:ext cx="724536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85" name="AutoShape 85"/>
          <p:cNvSpPr/>
          <p:nvPr/>
        </p:nvSpPr>
        <p:spPr>
          <a:xfrm>
            <a:off x="9838901" y="8441581"/>
            <a:ext cx="1791685" cy="587628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86" name="AutoShape 86"/>
          <p:cNvSpPr/>
          <p:nvPr/>
        </p:nvSpPr>
        <p:spPr>
          <a:xfrm flipV="1">
            <a:off x="12911710" y="6251163"/>
            <a:ext cx="582854" cy="1845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87" name="Group 87"/>
          <p:cNvGrpSpPr/>
          <p:nvPr/>
        </p:nvGrpSpPr>
        <p:grpSpPr>
          <a:xfrm>
            <a:off x="15564672" y="2362260"/>
            <a:ext cx="1443046" cy="702690"/>
            <a:chOff x="0" y="0"/>
            <a:chExt cx="449240" cy="218757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449240" cy="218757"/>
            </a:xfrm>
            <a:custGeom>
              <a:avLst/>
              <a:gdLst/>
              <a:ahLst/>
              <a:cxnLst/>
              <a:rect l="l" t="t" r="r" b="b"/>
              <a:pathLst>
                <a:path w="449240" h="218757">
                  <a:moveTo>
                    <a:pt x="109379" y="0"/>
                  </a:moveTo>
                  <a:lnTo>
                    <a:pt x="339862" y="0"/>
                  </a:lnTo>
                  <a:cubicBezTo>
                    <a:pt x="368871" y="0"/>
                    <a:pt x="396692" y="11524"/>
                    <a:pt x="417204" y="32036"/>
                  </a:cubicBezTo>
                  <a:cubicBezTo>
                    <a:pt x="437717" y="52549"/>
                    <a:pt x="449240" y="80370"/>
                    <a:pt x="449240" y="109379"/>
                  </a:cubicBezTo>
                  <a:lnTo>
                    <a:pt x="449240" y="109379"/>
                  </a:lnTo>
                  <a:cubicBezTo>
                    <a:pt x="449240" y="138388"/>
                    <a:pt x="437717" y="166208"/>
                    <a:pt x="417204" y="186721"/>
                  </a:cubicBezTo>
                  <a:cubicBezTo>
                    <a:pt x="396692" y="207233"/>
                    <a:pt x="368871" y="218757"/>
                    <a:pt x="339862" y="218757"/>
                  </a:cubicBezTo>
                  <a:lnTo>
                    <a:pt x="109379" y="218757"/>
                  </a:lnTo>
                  <a:cubicBezTo>
                    <a:pt x="80370" y="218757"/>
                    <a:pt x="52549" y="207233"/>
                    <a:pt x="32036" y="186721"/>
                  </a:cubicBezTo>
                  <a:cubicBezTo>
                    <a:pt x="11524" y="166208"/>
                    <a:pt x="0" y="138388"/>
                    <a:pt x="0" y="109379"/>
                  </a:cubicBezTo>
                  <a:lnTo>
                    <a:pt x="0" y="109379"/>
                  </a:lnTo>
                  <a:cubicBezTo>
                    <a:pt x="0" y="80370"/>
                    <a:pt x="11524" y="52549"/>
                    <a:pt x="32036" y="32036"/>
                  </a:cubicBezTo>
                  <a:cubicBezTo>
                    <a:pt x="52549" y="11524"/>
                    <a:pt x="80370" y="0"/>
                    <a:pt x="109379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id="89" name="TextBox 89"/>
            <p:cNvSpPr txBox="1"/>
            <p:nvPr/>
          </p:nvSpPr>
          <p:spPr>
            <a:xfrm>
              <a:off x="0" y="-38100"/>
              <a:ext cx="449240" cy="256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Qualidade ruim</a:t>
              </a:r>
            </a:p>
          </p:txBody>
        </p:sp>
      </p:grpSp>
      <p:sp>
        <p:nvSpPr>
          <p:cNvPr id="90" name="AutoShape 90"/>
          <p:cNvSpPr/>
          <p:nvPr/>
        </p:nvSpPr>
        <p:spPr>
          <a:xfrm flipH="1" flipV="1">
            <a:off x="14818594" y="1861944"/>
            <a:ext cx="1467601" cy="500315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91" name="Group 91"/>
          <p:cNvGrpSpPr/>
          <p:nvPr/>
        </p:nvGrpSpPr>
        <p:grpSpPr>
          <a:xfrm>
            <a:off x="13967061" y="4732263"/>
            <a:ext cx="1664141" cy="459414"/>
            <a:chOff x="0" y="0"/>
            <a:chExt cx="518070" cy="143022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518070" cy="143022"/>
            </a:xfrm>
            <a:custGeom>
              <a:avLst/>
              <a:gdLst/>
              <a:ahLst/>
              <a:cxnLst/>
              <a:rect l="l" t="t" r="r" b="b"/>
              <a:pathLst>
                <a:path w="518070" h="143022">
                  <a:moveTo>
                    <a:pt x="71511" y="0"/>
                  </a:moveTo>
                  <a:lnTo>
                    <a:pt x="446559" y="0"/>
                  </a:lnTo>
                  <a:cubicBezTo>
                    <a:pt x="486054" y="0"/>
                    <a:pt x="518070" y="32017"/>
                    <a:pt x="518070" y="71511"/>
                  </a:cubicBezTo>
                  <a:lnTo>
                    <a:pt x="518070" y="71511"/>
                  </a:lnTo>
                  <a:cubicBezTo>
                    <a:pt x="518070" y="111005"/>
                    <a:pt x="486054" y="143022"/>
                    <a:pt x="446559" y="143022"/>
                  </a:cubicBezTo>
                  <a:lnTo>
                    <a:pt x="71511" y="143022"/>
                  </a:lnTo>
                  <a:cubicBezTo>
                    <a:pt x="32017" y="143022"/>
                    <a:pt x="0" y="111005"/>
                    <a:pt x="0" y="71511"/>
                  </a:cubicBezTo>
                  <a:lnTo>
                    <a:pt x="0" y="71511"/>
                  </a:lnTo>
                  <a:cubicBezTo>
                    <a:pt x="0" y="32017"/>
                    <a:pt x="32017" y="0"/>
                    <a:pt x="71511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id="93" name="TextBox 93"/>
            <p:cNvSpPr txBox="1"/>
            <p:nvPr/>
          </p:nvSpPr>
          <p:spPr>
            <a:xfrm>
              <a:off x="0" y="-38100"/>
              <a:ext cx="518070" cy="181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Qualidade boa</a:t>
              </a:r>
            </a:p>
          </p:txBody>
        </p:sp>
      </p:grpSp>
      <p:sp>
        <p:nvSpPr>
          <p:cNvPr id="94" name="AutoShape 94"/>
          <p:cNvSpPr/>
          <p:nvPr/>
        </p:nvSpPr>
        <p:spPr>
          <a:xfrm>
            <a:off x="14788307" y="4201105"/>
            <a:ext cx="10825" cy="531158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95" name="Group 95"/>
          <p:cNvGrpSpPr/>
          <p:nvPr/>
        </p:nvGrpSpPr>
        <p:grpSpPr>
          <a:xfrm>
            <a:off x="279725" y="2305630"/>
            <a:ext cx="8278805" cy="6135951"/>
            <a:chOff x="0" y="0"/>
            <a:chExt cx="2180426" cy="1616053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2180426" cy="1616053"/>
            </a:xfrm>
            <a:custGeom>
              <a:avLst/>
              <a:gdLst/>
              <a:ahLst/>
              <a:cxnLst/>
              <a:rect l="l" t="t" r="r" b="b"/>
              <a:pathLst>
                <a:path w="2180426" h="1616053">
                  <a:moveTo>
                    <a:pt x="47693" y="0"/>
                  </a:moveTo>
                  <a:lnTo>
                    <a:pt x="2132733" y="0"/>
                  </a:lnTo>
                  <a:cubicBezTo>
                    <a:pt x="2145382" y="0"/>
                    <a:pt x="2157513" y="5025"/>
                    <a:pt x="2166457" y="13969"/>
                  </a:cubicBezTo>
                  <a:cubicBezTo>
                    <a:pt x="2175401" y="22913"/>
                    <a:pt x="2180426" y="35044"/>
                    <a:pt x="2180426" y="47693"/>
                  </a:cubicBezTo>
                  <a:lnTo>
                    <a:pt x="2180426" y="1568360"/>
                  </a:lnTo>
                  <a:cubicBezTo>
                    <a:pt x="2180426" y="1581009"/>
                    <a:pt x="2175401" y="1593140"/>
                    <a:pt x="2166457" y="1602084"/>
                  </a:cubicBezTo>
                  <a:cubicBezTo>
                    <a:pt x="2157513" y="1611028"/>
                    <a:pt x="2145382" y="1616053"/>
                    <a:pt x="2132733" y="1616053"/>
                  </a:cubicBezTo>
                  <a:lnTo>
                    <a:pt x="47693" y="1616053"/>
                  </a:lnTo>
                  <a:cubicBezTo>
                    <a:pt x="35044" y="1616053"/>
                    <a:pt x="22913" y="1611028"/>
                    <a:pt x="13969" y="1602084"/>
                  </a:cubicBezTo>
                  <a:cubicBezTo>
                    <a:pt x="5025" y="1593140"/>
                    <a:pt x="0" y="1581009"/>
                    <a:pt x="0" y="1568360"/>
                  </a:cubicBezTo>
                  <a:lnTo>
                    <a:pt x="0" y="47693"/>
                  </a:lnTo>
                  <a:cubicBezTo>
                    <a:pt x="0" y="35044"/>
                    <a:pt x="5025" y="22913"/>
                    <a:pt x="13969" y="13969"/>
                  </a:cubicBezTo>
                  <a:cubicBezTo>
                    <a:pt x="22913" y="5025"/>
                    <a:pt x="35044" y="0"/>
                    <a:pt x="476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A2B5B5"/>
              </a:solidFill>
              <a:prstDash val="solid"/>
              <a:round/>
            </a:ln>
          </p:spPr>
        </p:sp>
        <p:sp>
          <p:nvSpPr>
            <p:cNvPr id="97" name="TextBox 97"/>
            <p:cNvSpPr txBox="1"/>
            <p:nvPr/>
          </p:nvSpPr>
          <p:spPr>
            <a:xfrm>
              <a:off x="0" y="-38100"/>
              <a:ext cx="2180426" cy="16541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98" name="TextBox 98"/>
          <p:cNvSpPr txBox="1"/>
          <p:nvPr/>
        </p:nvSpPr>
        <p:spPr>
          <a:xfrm>
            <a:off x="452623" y="653880"/>
            <a:ext cx="10387350" cy="1021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76"/>
              </a:lnSpc>
              <a:spcBef>
                <a:spcPct val="0"/>
              </a:spcBef>
            </a:pPr>
            <a:r>
              <a:rPr lang="en-US" sz="6100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Implementação do RAG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26748" y="8470156"/>
            <a:ext cx="1753754" cy="559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2"/>
              </a:lnSpc>
            </a:pPr>
            <a:r>
              <a:rPr lang="en-US" sz="3258">
                <a:solidFill>
                  <a:srgbClr val="134E1A"/>
                </a:solidFill>
                <a:latin typeface="Open Sans"/>
                <a:ea typeface="Open Sans"/>
                <a:cs typeface="Open Sans"/>
                <a:sym typeface="Open Sans"/>
              </a:rPr>
              <a:t>Legenda: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113701" y="9194463"/>
            <a:ext cx="983216" cy="435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6"/>
              </a:lnSpc>
            </a:pPr>
            <a:r>
              <a:rPr lang="en-US" sz="1247" b="1">
                <a:solidFill>
                  <a:srgbClr val="134E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Caminho Obrigatóriol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079373" y="9713528"/>
            <a:ext cx="983216" cy="435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6"/>
              </a:lnSpc>
            </a:pPr>
            <a:r>
              <a:rPr lang="en-US" sz="1247" b="1">
                <a:solidFill>
                  <a:srgbClr val="134E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Caminho condicional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3281390" y="9278204"/>
            <a:ext cx="983216" cy="215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6"/>
              </a:lnSpc>
            </a:pPr>
            <a:r>
              <a:rPr lang="en-US" sz="1247" b="1">
                <a:solidFill>
                  <a:srgbClr val="134E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Nó do grafo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3234219" y="9714095"/>
            <a:ext cx="983216" cy="435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6"/>
              </a:lnSpc>
            </a:pPr>
            <a:r>
              <a:rPr lang="en-US" sz="1247" b="1">
                <a:solidFill>
                  <a:srgbClr val="134E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Decisão no grafo</a:t>
            </a:r>
          </a:p>
        </p:txBody>
      </p:sp>
      <p:grpSp>
        <p:nvGrpSpPr>
          <p:cNvPr id="104" name="Group 104"/>
          <p:cNvGrpSpPr/>
          <p:nvPr/>
        </p:nvGrpSpPr>
        <p:grpSpPr>
          <a:xfrm>
            <a:off x="10090287" y="1300276"/>
            <a:ext cx="7169013" cy="3270061"/>
            <a:chOff x="0" y="0"/>
            <a:chExt cx="1888135" cy="861251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1888135" cy="861251"/>
            </a:xfrm>
            <a:custGeom>
              <a:avLst/>
              <a:gdLst/>
              <a:ahLst/>
              <a:cxnLst/>
              <a:rect l="l" t="t" r="r" b="b"/>
              <a:pathLst>
                <a:path w="1888135" h="861251">
                  <a:moveTo>
                    <a:pt x="55076" y="0"/>
                  </a:moveTo>
                  <a:lnTo>
                    <a:pt x="1833059" y="0"/>
                  </a:lnTo>
                  <a:cubicBezTo>
                    <a:pt x="1847666" y="0"/>
                    <a:pt x="1861675" y="5803"/>
                    <a:pt x="1872004" y="16131"/>
                  </a:cubicBezTo>
                  <a:cubicBezTo>
                    <a:pt x="1882333" y="26460"/>
                    <a:pt x="1888135" y="40469"/>
                    <a:pt x="1888135" y="55076"/>
                  </a:cubicBezTo>
                  <a:lnTo>
                    <a:pt x="1888135" y="806175"/>
                  </a:lnTo>
                  <a:cubicBezTo>
                    <a:pt x="1888135" y="820782"/>
                    <a:pt x="1882333" y="834791"/>
                    <a:pt x="1872004" y="845119"/>
                  </a:cubicBezTo>
                  <a:cubicBezTo>
                    <a:pt x="1861675" y="855448"/>
                    <a:pt x="1847666" y="861251"/>
                    <a:pt x="1833059" y="861251"/>
                  </a:cubicBezTo>
                  <a:lnTo>
                    <a:pt x="55076" y="861251"/>
                  </a:lnTo>
                  <a:cubicBezTo>
                    <a:pt x="40469" y="861251"/>
                    <a:pt x="26460" y="855448"/>
                    <a:pt x="16131" y="845119"/>
                  </a:cubicBezTo>
                  <a:cubicBezTo>
                    <a:pt x="5803" y="834791"/>
                    <a:pt x="0" y="820782"/>
                    <a:pt x="0" y="806175"/>
                  </a:cubicBezTo>
                  <a:lnTo>
                    <a:pt x="0" y="55076"/>
                  </a:lnTo>
                  <a:cubicBezTo>
                    <a:pt x="0" y="40469"/>
                    <a:pt x="5803" y="26460"/>
                    <a:pt x="16131" y="16131"/>
                  </a:cubicBezTo>
                  <a:cubicBezTo>
                    <a:pt x="26460" y="5803"/>
                    <a:pt x="40469" y="0"/>
                    <a:pt x="550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A2B5B5"/>
              </a:solidFill>
              <a:prstDash val="solid"/>
              <a:round/>
            </a:ln>
          </p:spPr>
        </p:sp>
        <p:sp>
          <p:nvSpPr>
            <p:cNvPr id="106" name="TextBox 106"/>
            <p:cNvSpPr txBox="1"/>
            <p:nvPr/>
          </p:nvSpPr>
          <p:spPr>
            <a:xfrm>
              <a:off x="0" y="-38100"/>
              <a:ext cx="1888135" cy="899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07" name="Group 107"/>
          <p:cNvGrpSpPr/>
          <p:nvPr/>
        </p:nvGrpSpPr>
        <p:grpSpPr>
          <a:xfrm>
            <a:off x="8901429" y="4713213"/>
            <a:ext cx="9097382" cy="4672676"/>
            <a:chOff x="0" y="0"/>
            <a:chExt cx="2396018" cy="1230664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2396018" cy="1230664"/>
            </a:xfrm>
            <a:custGeom>
              <a:avLst/>
              <a:gdLst/>
              <a:ahLst/>
              <a:cxnLst/>
              <a:rect l="l" t="t" r="r" b="b"/>
              <a:pathLst>
                <a:path w="2396018" h="1230664">
                  <a:moveTo>
                    <a:pt x="43401" y="0"/>
                  </a:moveTo>
                  <a:lnTo>
                    <a:pt x="2352617" y="0"/>
                  </a:lnTo>
                  <a:cubicBezTo>
                    <a:pt x="2364128" y="0"/>
                    <a:pt x="2375167" y="4573"/>
                    <a:pt x="2383306" y="12712"/>
                  </a:cubicBezTo>
                  <a:cubicBezTo>
                    <a:pt x="2391446" y="20851"/>
                    <a:pt x="2396018" y="31891"/>
                    <a:pt x="2396018" y="43401"/>
                  </a:cubicBezTo>
                  <a:lnTo>
                    <a:pt x="2396018" y="1187263"/>
                  </a:lnTo>
                  <a:cubicBezTo>
                    <a:pt x="2396018" y="1211232"/>
                    <a:pt x="2376587" y="1230664"/>
                    <a:pt x="2352617" y="1230664"/>
                  </a:cubicBezTo>
                  <a:lnTo>
                    <a:pt x="43401" y="1230664"/>
                  </a:lnTo>
                  <a:cubicBezTo>
                    <a:pt x="19431" y="1230664"/>
                    <a:pt x="0" y="1211232"/>
                    <a:pt x="0" y="1187263"/>
                  </a:cubicBezTo>
                  <a:lnTo>
                    <a:pt x="0" y="43401"/>
                  </a:lnTo>
                  <a:cubicBezTo>
                    <a:pt x="0" y="19431"/>
                    <a:pt x="19431" y="0"/>
                    <a:pt x="434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A2B5B5"/>
              </a:solidFill>
              <a:prstDash val="solid"/>
              <a:round/>
            </a:ln>
          </p:spPr>
        </p:sp>
        <p:sp>
          <p:nvSpPr>
            <p:cNvPr id="109" name="TextBox 109"/>
            <p:cNvSpPr txBox="1"/>
            <p:nvPr/>
          </p:nvSpPr>
          <p:spPr>
            <a:xfrm>
              <a:off x="0" y="-38100"/>
              <a:ext cx="2396018" cy="1268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2605" y="374043"/>
            <a:ext cx="15808189" cy="164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28"/>
              </a:lnSpc>
              <a:spcBef>
                <a:spcPct val="0"/>
              </a:spcBef>
            </a:pPr>
            <a:r>
              <a:rPr lang="en-US" sz="5196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Obtenção de Informações Essenciais sobre a cidade do gestor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02354" y="6198616"/>
            <a:ext cx="4987149" cy="2724509"/>
            <a:chOff x="0" y="0"/>
            <a:chExt cx="1552568" cy="848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2568" cy="848177"/>
            </a:xfrm>
            <a:custGeom>
              <a:avLst/>
              <a:gdLst/>
              <a:ahLst/>
              <a:cxnLst/>
              <a:rect l="l" t="t" r="r" b="b"/>
              <a:pathLst>
                <a:path w="1552568" h="848177">
                  <a:moveTo>
                    <a:pt x="31047" y="0"/>
                  </a:moveTo>
                  <a:lnTo>
                    <a:pt x="1521521" y="0"/>
                  </a:lnTo>
                  <a:cubicBezTo>
                    <a:pt x="1538668" y="0"/>
                    <a:pt x="1552568" y="13900"/>
                    <a:pt x="1552568" y="31047"/>
                  </a:cubicBezTo>
                  <a:lnTo>
                    <a:pt x="1552568" y="817130"/>
                  </a:lnTo>
                  <a:cubicBezTo>
                    <a:pt x="1552568" y="834277"/>
                    <a:pt x="1538668" y="848177"/>
                    <a:pt x="1521521" y="848177"/>
                  </a:cubicBezTo>
                  <a:lnTo>
                    <a:pt x="31047" y="848177"/>
                  </a:lnTo>
                  <a:cubicBezTo>
                    <a:pt x="13900" y="848177"/>
                    <a:pt x="0" y="834277"/>
                    <a:pt x="0" y="817130"/>
                  </a:cubicBezTo>
                  <a:lnTo>
                    <a:pt x="0" y="31047"/>
                  </a:lnTo>
                  <a:cubicBezTo>
                    <a:pt x="0" y="13900"/>
                    <a:pt x="13900" y="0"/>
                    <a:pt x="310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52568" cy="895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65921" y="6198616"/>
            <a:ext cx="4987149" cy="2724509"/>
            <a:chOff x="0" y="0"/>
            <a:chExt cx="1552568" cy="8481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2568" cy="848177"/>
            </a:xfrm>
            <a:custGeom>
              <a:avLst/>
              <a:gdLst/>
              <a:ahLst/>
              <a:cxnLst/>
              <a:rect l="l" t="t" r="r" b="b"/>
              <a:pathLst>
                <a:path w="1552568" h="848177">
                  <a:moveTo>
                    <a:pt x="31047" y="0"/>
                  </a:moveTo>
                  <a:lnTo>
                    <a:pt x="1521521" y="0"/>
                  </a:lnTo>
                  <a:cubicBezTo>
                    <a:pt x="1538668" y="0"/>
                    <a:pt x="1552568" y="13900"/>
                    <a:pt x="1552568" y="31047"/>
                  </a:cubicBezTo>
                  <a:lnTo>
                    <a:pt x="1552568" y="817130"/>
                  </a:lnTo>
                  <a:cubicBezTo>
                    <a:pt x="1552568" y="834277"/>
                    <a:pt x="1538668" y="848177"/>
                    <a:pt x="1521521" y="848177"/>
                  </a:cubicBezTo>
                  <a:lnTo>
                    <a:pt x="31047" y="848177"/>
                  </a:lnTo>
                  <a:cubicBezTo>
                    <a:pt x="13900" y="848177"/>
                    <a:pt x="0" y="834277"/>
                    <a:pt x="0" y="817130"/>
                  </a:cubicBezTo>
                  <a:lnTo>
                    <a:pt x="0" y="31047"/>
                  </a:lnTo>
                  <a:cubicBezTo>
                    <a:pt x="0" y="13900"/>
                    <a:pt x="13900" y="0"/>
                    <a:pt x="310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52568" cy="895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38787" y="6198616"/>
            <a:ext cx="4987149" cy="2724509"/>
            <a:chOff x="0" y="0"/>
            <a:chExt cx="1552568" cy="8481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52568" cy="848177"/>
            </a:xfrm>
            <a:custGeom>
              <a:avLst/>
              <a:gdLst/>
              <a:ahLst/>
              <a:cxnLst/>
              <a:rect l="l" t="t" r="r" b="b"/>
              <a:pathLst>
                <a:path w="1552568" h="848177">
                  <a:moveTo>
                    <a:pt x="31047" y="0"/>
                  </a:moveTo>
                  <a:lnTo>
                    <a:pt x="1521521" y="0"/>
                  </a:lnTo>
                  <a:cubicBezTo>
                    <a:pt x="1538668" y="0"/>
                    <a:pt x="1552568" y="13900"/>
                    <a:pt x="1552568" y="31047"/>
                  </a:cubicBezTo>
                  <a:lnTo>
                    <a:pt x="1552568" y="817130"/>
                  </a:lnTo>
                  <a:cubicBezTo>
                    <a:pt x="1552568" y="834277"/>
                    <a:pt x="1538668" y="848177"/>
                    <a:pt x="1521521" y="848177"/>
                  </a:cubicBezTo>
                  <a:lnTo>
                    <a:pt x="31047" y="848177"/>
                  </a:lnTo>
                  <a:cubicBezTo>
                    <a:pt x="13900" y="848177"/>
                    <a:pt x="0" y="834277"/>
                    <a:pt x="0" y="817130"/>
                  </a:cubicBezTo>
                  <a:lnTo>
                    <a:pt x="0" y="31047"/>
                  </a:lnTo>
                  <a:cubicBezTo>
                    <a:pt x="0" y="13900"/>
                    <a:pt x="13900" y="0"/>
                    <a:pt x="310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552568" cy="895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26574" y="6195632"/>
            <a:ext cx="4465843" cy="3236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0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Início</a:t>
            </a:r>
          </a:p>
          <a:p>
            <a:pPr algn="ctr">
              <a:lnSpc>
                <a:spcPts val="1430"/>
              </a:lnSpc>
            </a:pPr>
            <a:endParaRPr lang="en-US" sz="3000" b="1">
              <a:solidFill>
                <a:srgbClr val="000000"/>
              </a:solidFill>
              <a:latin typeface="Akzidenz-Grotesk Bold"/>
              <a:ea typeface="Akzidenz-Grotesk Bold"/>
              <a:cs typeface="Akzidenz-Grotesk Bold"/>
              <a:sym typeface="Akzidenz-Grotesk Bold"/>
            </a:endParaRPr>
          </a:p>
          <a:p>
            <a:pPr algn="ctr">
              <a:lnSpc>
                <a:spcPts val="3575"/>
              </a:lnSpc>
            </a:pP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O chatbot inicia seu trabalho com a pergunta do usuário ou com um primeiro prompt padrão </a:t>
            </a:r>
          </a:p>
          <a:p>
            <a:pPr algn="ctr">
              <a:lnSpc>
                <a:spcPts val="1144"/>
              </a:lnSpc>
            </a:pPr>
            <a:endParaRPr lang="en-US" sz="25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algn="ctr">
              <a:lnSpc>
                <a:spcPts val="4290"/>
              </a:lnSpc>
            </a:pPr>
            <a:endParaRPr lang="en-US" sz="25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" name="AutoShape 13"/>
          <p:cNvSpPr/>
          <p:nvPr/>
        </p:nvSpPr>
        <p:spPr>
          <a:xfrm flipV="1">
            <a:off x="8961368" y="3921160"/>
            <a:ext cx="0" cy="84751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4" name="Group 14"/>
          <p:cNvGrpSpPr/>
          <p:nvPr/>
        </p:nvGrpSpPr>
        <p:grpSpPr>
          <a:xfrm>
            <a:off x="4293552" y="3014013"/>
            <a:ext cx="1798865" cy="674550"/>
            <a:chOff x="0" y="0"/>
            <a:chExt cx="560012" cy="2099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60012" cy="209997"/>
            </a:xfrm>
            <a:custGeom>
              <a:avLst/>
              <a:gdLst/>
              <a:ahLst/>
              <a:cxnLst/>
              <a:rect l="l" t="t" r="r" b="b"/>
              <a:pathLst>
                <a:path w="560012" h="209997">
                  <a:moveTo>
                    <a:pt x="104998" y="0"/>
                  </a:moveTo>
                  <a:lnTo>
                    <a:pt x="455013" y="0"/>
                  </a:lnTo>
                  <a:cubicBezTo>
                    <a:pt x="513002" y="0"/>
                    <a:pt x="560012" y="47009"/>
                    <a:pt x="560012" y="104998"/>
                  </a:cubicBezTo>
                  <a:lnTo>
                    <a:pt x="560012" y="104998"/>
                  </a:lnTo>
                  <a:cubicBezTo>
                    <a:pt x="560012" y="162987"/>
                    <a:pt x="513002" y="209997"/>
                    <a:pt x="455013" y="209997"/>
                  </a:cubicBezTo>
                  <a:lnTo>
                    <a:pt x="104998" y="209997"/>
                  </a:lnTo>
                  <a:cubicBezTo>
                    <a:pt x="47009" y="209997"/>
                    <a:pt x="0" y="162987"/>
                    <a:pt x="0" y="104998"/>
                  </a:cubicBezTo>
                  <a:lnTo>
                    <a:pt x="0" y="104998"/>
                  </a:lnTo>
                  <a:cubicBezTo>
                    <a:pt x="0" y="47009"/>
                    <a:pt x="47009" y="0"/>
                    <a:pt x="104998" y="0"/>
                  </a:cubicBezTo>
                  <a:close/>
                </a:path>
              </a:pathLst>
            </a:custGeom>
            <a:solidFill>
              <a:srgbClr val="D9DFCE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60012" cy="257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Início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937011" y="4768679"/>
            <a:ext cx="2048713" cy="819150"/>
            <a:chOff x="0" y="0"/>
            <a:chExt cx="637793" cy="25501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7793" cy="255013"/>
            </a:xfrm>
            <a:custGeom>
              <a:avLst/>
              <a:gdLst/>
              <a:ahLst/>
              <a:cxnLst/>
              <a:rect l="l" t="t" r="r" b="b"/>
              <a:pathLst>
                <a:path w="637793" h="255013">
                  <a:moveTo>
                    <a:pt x="127506" y="0"/>
                  </a:moveTo>
                  <a:lnTo>
                    <a:pt x="510286" y="0"/>
                  </a:lnTo>
                  <a:cubicBezTo>
                    <a:pt x="580706" y="0"/>
                    <a:pt x="637793" y="57087"/>
                    <a:pt x="637793" y="127506"/>
                  </a:cubicBezTo>
                  <a:lnTo>
                    <a:pt x="637793" y="127506"/>
                  </a:lnTo>
                  <a:cubicBezTo>
                    <a:pt x="637793" y="197926"/>
                    <a:pt x="580706" y="255013"/>
                    <a:pt x="510286" y="255013"/>
                  </a:cubicBezTo>
                  <a:lnTo>
                    <a:pt x="127506" y="255013"/>
                  </a:lnTo>
                  <a:cubicBezTo>
                    <a:pt x="57087" y="255013"/>
                    <a:pt x="0" y="197926"/>
                    <a:pt x="0" y="127506"/>
                  </a:cubicBezTo>
                  <a:lnTo>
                    <a:pt x="0" y="127506"/>
                  </a:lnTo>
                  <a:cubicBezTo>
                    <a:pt x="0" y="57087"/>
                    <a:pt x="57087" y="0"/>
                    <a:pt x="127506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637793" cy="3026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 spc="21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pesquisa cidade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857991" y="2781417"/>
            <a:ext cx="2206754" cy="1139743"/>
            <a:chOff x="0" y="0"/>
            <a:chExt cx="686993" cy="35481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86993" cy="354818"/>
            </a:xfrm>
            <a:custGeom>
              <a:avLst/>
              <a:gdLst/>
              <a:ahLst/>
              <a:cxnLst/>
              <a:rect l="l" t="t" r="r" b="b"/>
              <a:pathLst>
                <a:path w="686993" h="354818">
                  <a:moveTo>
                    <a:pt x="177409" y="0"/>
                  </a:moveTo>
                  <a:lnTo>
                    <a:pt x="509584" y="0"/>
                  </a:lnTo>
                  <a:cubicBezTo>
                    <a:pt x="607564" y="0"/>
                    <a:pt x="686993" y="79429"/>
                    <a:pt x="686993" y="177409"/>
                  </a:cubicBezTo>
                  <a:lnTo>
                    <a:pt x="686993" y="177409"/>
                  </a:lnTo>
                  <a:cubicBezTo>
                    <a:pt x="686993" y="275389"/>
                    <a:pt x="607564" y="354818"/>
                    <a:pt x="509584" y="354818"/>
                  </a:cubicBezTo>
                  <a:lnTo>
                    <a:pt x="177409" y="354818"/>
                  </a:lnTo>
                  <a:cubicBezTo>
                    <a:pt x="79429" y="354818"/>
                    <a:pt x="0" y="275389"/>
                    <a:pt x="0" y="177409"/>
                  </a:cubicBezTo>
                  <a:lnTo>
                    <a:pt x="0" y="177409"/>
                  </a:lnTo>
                  <a:cubicBezTo>
                    <a:pt x="0" y="79429"/>
                    <a:pt x="79429" y="0"/>
                    <a:pt x="177409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686993" cy="402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 spc="21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Decisor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6092417" y="3351289"/>
            <a:ext cx="1765574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4" name="AutoShape 24"/>
          <p:cNvSpPr/>
          <p:nvPr/>
        </p:nvSpPr>
        <p:spPr>
          <a:xfrm flipV="1">
            <a:off x="10064745" y="2816966"/>
            <a:ext cx="2229374" cy="53432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5" name="AutoShape 25"/>
          <p:cNvSpPr/>
          <p:nvPr/>
        </p:nvSpPr>
        <p:spPr>
          <a:xfrm>
            <a:off x="6092417" y="3351289"/>
            <a:ext cx="1844594" cy="182696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6" name="Group 26"/>
          <p:cNvGrpSpPr/>
          <p:nvPr/>
        </p:nvGrpSpPr>
        <p:grpSpPr>
          <a:xfrm rot="81605">
            <a:off x="12291446" y="1923020"/>
            <a:ext cx="1647972" cy="422961"/>
            <a:chOff x="0" y="0"/>
            <a:chExt cx="513036" cy="13167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13036" cy="131673"/>
            </a:xfrm>
            <a:custGeom>
              <a:avLst/>
              <a:gdLst/>
              <a:ahLst/>
              <a:cxnLst/>
              <a:rect l="l" t="t" r="r" b="b"/>
              <a:pathLst>
                <a:path w="513036" h="131673">
                  <a:moveTo>
                    <a:pt x="65837" y="0"/>
                  </a:moveTo>
                  <a:lnTo>
                    <a:pt x="447200" y="0"/>
                  </a:lnTo>
                  <a:cubicBezTo>
                    <a:pt x="483560" y="0"/>
                    <a:pt x="513036" y="29476"/>
                    <a:pt x="513036" y="65837"/>
                  </a:cubicBezTo>
                  <a:lnTo>
                    <a:pt x="513036" y="65837"/>
                  </a:lnTo>
                  <a:cubicBezTo>
                    <a:pt x="513036" y="102197"/>
                    <a:pt x="483560" y="131673"/>
                    <a:pt x="447200" y="131673"/>
                  </a:cubicBezTo>
                  <a:lnTo>
                    <a:pt x="65837" y="131673"/>
                  </a:lnTo>
                  <a:cubicBezTo>
                    <a:pt x="29476" y="131673"/>
                    <a:pt x="0" y="102197"/>
                    <a:pt x="0" y="65837"/>
                  </a:cubicBezTo>
                  <a:lnTo>
                    <a:pt x="0" y="65837"/>
                  </a:lnTo>
                  <a:cubicBezTo>
                    <a:pt x="0" y="29476"/>
                    <a:pt x="29476" y="0"/>
                    <a:pt x="65837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13036" cy="169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Cidade grande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 rot="81605">
            <a:off x="12293888" y="2624955"/>
            <a:ext cx="1640509" cy="422961"/>
            <a:chOff x="0" y="0"/>
            <a:chExt cx="510713" cy="13167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10713" cy="131673"/>
            </a:xfrm>
            <a:custGeom>
              <a:avLst/>
              <a:gdLst/>
              <a:ahLst/>
              <a:cxnLst/>
              <a:rect l="l" t="t" r="r" b="b"/>
              <a:pathLst>
                <a:path w="510713" h="131673">
                  <a:moveTo>
                    <a:pt x="65837" y="0"/>
                  </a:moveTo>
                  <a:lnTo>
                    <a:pt x="444876" y="0"/>
                  </a:lnTo>
                  <a:cubicBezTo>
                    <a:pt x="481237" y="0"/>
                    <a:pt x="510713" y="29476"/>
                    <a:pt x="510713" y="65837"/>
                  </a:cubicBezTo>
                  <a:lnTo>
                    <a:pt x="510713" y="65837"/>
                  </a:lnTo>
                  <a:cubicBezTo>
                    <a:pt x="510713" y="102197"/>
                    <a:pt x="481237" y="131673"/>
                    <a:pt x="444876" y="131673"/>
                  </a:cubicBezTo>
                  <a:lnTo>
                    <a:pt x="65837" y="131673"/>
                  </a:lnTo>
                  <a:cubicBezTo>
                    <a:pt x="29476" y="131673"/>
                    <a:pt x="0" y="102197"/>
                    <a:pt x="0" y="65837"/>
                  </a:cubicBezTo>
                  <a:lnTo>
                    <a:pt x="0" y="65837"/>
                  </a:lnTo>
                  <a:cubicBezTo>
                    <a:pt x="0" y="29476"/>
                    <a:pt x="29476" y="0"/>
                    <a:pt x="65837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510713" cy="169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Cidade média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 rot="81605">
            <a:off x="12298070" y="3336239"/>
            <a:ext cx="1634723" cy="558016"/>
            <a:chOff x="0" y="0"/>
            <a:chExt cx="508912" cy="17371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08912" cy="173718"/>
            </a:xfrm>
            <a:custGeom>
              <a:avLst/>
              <a:gdLst/>
              <a:ahLst/>
              <a:cxnLst/>
              <a:rect l="l" t="t" r="r" b="b"/>
              <a:pathLst>
                <a:path w="508912" h="173718">
                  <a:moveTo>
                    <a:pt x="86859" y="0"/>
                  </a:moveTo>
                  <a:lnTo>
                    <a:pt x="422053" y="0"/>
                  </a:lnTo>
                  <a:cubicBezTo>
                    <a:pt x="445089" y="0"/>
                    <a:pt x="467182" y="9151"/>
                    <a:pt x="483472" y="25440"/>
                  </a:cubicBezTo>
                  <a:cubicBezTo>
                    <a:pt x="499761" y="41730"/>
                    <a:pt x="508912" y="63823"/>
                    <a:pt x="508912" y="86859"/>
                  </a:cubicBezTo>
                  <a:lnTo>
                    <a:pt x="508912" y="86859"/>
                  </a:lnTo>
                  <a:cubicBezTo>
                    <a:pt x="508912" y="109895"/>
                    <a:pt x="499761" y="131988"/>
                    <a:pt x="483472" y="148278"/>
                  </a:cubicBezTo>
                  <a:cubicBezTo>
                    <a:pt x="467182" y="164567"/>
                    <a:pt x="445089" y="173718"/>
                    <a:pt x="422053" y="173718"/>
                  </a:cubicBezTo>
                  <a:lnTo>
                    <a:pt x="86859" y="173718"/>
                  </a:lnTo>
                  <a:cubicBezTo>
                    <a:pt x="63823" y="173718"/>
                    <a:pt x="41730" y="164567"/>
                    <a:pt x="25440" y="148278"/>
                  </a:cubicBezTo>
                  <a:cubicBezTo>
                    <a:pt x="9151" y="131988"/>
                    <a:pt x="0" y="109895"/>
                    <a:pt x="0" y="86859"/>
                  </a:cubicBezTo>
                  <a:lnTo>
                    <a:pt x="0" y="86859"/>
                  </a:lnTo>
                  <a:cubicBezTo>
                    <a:pt x="0" y="63823"/>
                    <a:pt x="9151" y="41730"/>
                    <a:pt x="25440" y="25440"/>
                  </a:cubicBezTo>
                  <a:cubicBezTo>
                    <a:pt x="41730" y="9151"/>
                    <a:pt x="63823" y="0"/>
                    <a:pt x="86859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508912" cy="211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Cidade pequena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 rot="81605">
            <a:off x="12302971" y="4163110"/>
            <a:ext cx="1643186" cy="413052"/>
            <a:chOff x="0" y="0"/>
            <a:chExt cx="511547" cy="12858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11547" cy="128589"/>
            </a:xfrm>
            <a:custGeom>
              <a:avLst/>
              <a:gdLst/>
              <a:ahLst/>
              <a:cxnLst/>
              <a:rect l="l" t="t" r="r" b="b"/>
              <a:pathLst>
                <a:path w="511547" h="128589">
                  <a:moveTo>
                    <a:pt x="64294" y="0"/>
                  </a:moveTo>
                  <a:lnTo>
                    <a:pt x="447252" y="0"/>
                  </a:lnTo>
                  <a:cubicBezTo>
                    <a:pt x="482761" y="0"/>
                    <a:pt x="511547" y="28786"/>
                    <a:pt x="511547" y="64294"/>
                  </a:cubicBezTo>
                  <a:lnTo>
                    <a:pt x="511547" y="64294"/>
                  </a:lnTo>
                  <a:cubicBezTo>
                    <a:pt x="511547" y="99803"/>
                    <a:pt x="482761" y="128589"/>
                    <a:pt x="447252" y="128589"/>
                  </a:cubicBezTo>
                  <a:lnTo>
                    <a:pt x="64294" y="128589"/>
                  </a:lnTo>
                  <a:cubicBezTo>
                    <a:pt x="28786" y="128589"/>
                    <a:pt x="0" y="99803"/>
                    <a:pt x="0" y="64294"/>
                  </a:cubicBezTo>
                  <a:lnTo>
                    <a:pt x="0" y="64294"/>
                  </a:lnTo>
                  <a:cubicBezTo>
                    <a:pt x="0" y="28786"/>
                    <a:pt x="28786" y="0"/>
                    <a:pt x="64294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511547" cy="166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Geral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 rot="81946">
            <a:off x="12310490" y="4841314"/>
            <a:ext cx="1443046" cy="628650"/>
            <a:chOff x="0" y="0"/>
            <a:chExt cx="449240" cy="19570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49240" cy="195707"/>
            </a:xfrm>
            <a:custGeom>
              <a:avLst/>
              <a:gdLst/>
              <a:ahLst/>
              <a:cxnLst/>
              <a:rect l="l" t="t" r="r" b="b"/>
              <a:pathLst>
                <a:path w="449240" h="195707">
                  <a:moveTo>
                    <a:pt x="97854" y="0"/>
                  </a:moveTo>
                  <a:lnTo>
                    <a:pt x="351387" y="0"/>
                  </a:lnTo>
                  <a:cubicBezTo>
                    <a:pt x="377339" y="0"/>
                    <a:pt x="402229" y="10310"/>
                    <a:pt x="420580" y="28661"/>
                  </a:cubicBezTo>
                  <a:cubicBezTo>
                    <a:pt x="438931" y="47012"/>
                    <a:pt x="449240" y="71901"/>
                    <a:pt x="449240" y="97854"/>
                  </a:cubicBezTo>
                  <a:lnTo>
                    <a:pt x="449240" y="97854"/>
                  </a:lnTo>
                  <a:cubicBezTo>
                    <a:pt x="449240" y="151897"/>
                    <a:pt x="405430" y="195707"/>
                    <a:pt x="351387" y="195707"/>
                  </a:cubicBezTo>
                  <a:lnTo>
                    <a:pt x="97854" y="195707"/>
                  </a:lnTo>
                  <a:cubicBezTo>
                    <a:pt x="43811" y="195707"/>
                    <a:pt x="0" y="151897"/>
                    <a:pt x="0" y="97854"/>
                  </a:cubicBezTo>
                  <a:lnTo>
                    <a:pt x="0" y="97854"/>
                  </a:lnTo>
                  <a:cubicBezTo>
                    <a:pt x="0" y="43811"/>
                    <a:pt x="43811" y="0"/>
                    <a:pt x="97854" y="0"/>
                  </a:cubicBezTo>
                  <a:close/>
                </a:path>
              </a:pathLst>
            </a:custGeom>
            <a:solidFill>
              <a:srgbClr val="EEF6F9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449240" cy="233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Sem docs. relacionados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6678673" y="6195632"/>
            <a:ext cx="4723478" cy="377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Pesquisa sobre a Cidade</a:t>
            </a:r>
          </a:p>
          <a:p>
            <a:pPr algn="ctr">
              <a:lnSpc>
                <a:spcPts val="1430"/>
              </a:lnSpc>
            </a:pPr>
            <a:endParaRPr lang="en-US" sz="2900" b="1">
              <a:solidFill>
                <a:srgbClr val="000000"/>
              </a:solidFill>
              <a:latin typeface="Akzidenz-Grotesk Bold"/>
              <a:ea typeface="Akzidenz-Grotesk Bold"/>
              <a:cs typeface="Akzidenz-Grotesk Bold"/>
              <a:sym typeface="Akzidenz-Grotesk Bold"/>
            </a:endParaRPr>
          </a:p>
          <a:p>
            <a:pPr algn="ctr">
              <a:lnSpc>
                <a:spcPts val="3575"/>
              </a:lnSpc>
            </a:pP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O código Faz uma busca na web sobre essa cidade e vê os principais problemas relacionados ao clima nela.</a:t>
            </a:r>
          </a:p>
          <a:p>
            <a:pPr algn="ctr">
              <a:lnSpc>
                <a:spcPts val="1144"/>
              </a:lnSpc>
            </a:pPr>
            <a:r>
              <a:rPr lang="en-US" sz="8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  <a:p>
            <a:pPr algn="ctr">
              <a:lnSpc>
                <a:spcPts val="4290"/>
              </a:lnSpc>
            </a:pPr>
            <a:endParaRPr lang="en-US" sz="8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algn="ctr">
              <a:lnSpc>
                <a:spcPts val="4290"/>
              </a:lnSpc>
            </a:pPr>
            <a:endParaRPr lang="en-US" sz="8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2203929" y="6195632"/>
            <a:ext cx="4256864" cy="310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0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Decisor</a:t>
            </a:r>
          </a:p>
          <a:p>
            <a:pPr algn="ctr">
              <a:lnSpc>
                <a:spcPts val="1429"/>
              </a:lnSpc>
            </a:pPr>
            <a:endParaRPr lang="en-US" sz="3000" b="1">
              <a:solidFill>
                <a:srgbClr val="000000"/>
              </a:solidFill>
              <a:latin typeface="Akzidenz-Grotesk Bold"/>
              <a:ea typeface="Akzidenz-Grotesk Bold"/>
              <a:cs typeface="Akzidenz-Grotesk Bold"/>
              <a:sym typeface="Akzidenz-Grotesk Bold"/>
            </a:endParaRPr>
          </a:p>
          <a:p>
            <a:pPr algn="ctr">
              <a:lnSpc>
                <a:spcPts val="3575"/>
              </a:lnSpc>
            </a:pP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O chatbot classifica o input e encaminha a resposta para diferentes tipos de atendimento,</a:t>
            </a:r>
          </a:p>
          <a:p>
            <a:pPr algn="ctr">
              <a:lnSpc>
                <a:spcPts val="4290"/>
              </a:lnSpc>
            </a:pPr>
            <a:endParaRPr lang="en-US" sz="25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3" name="AutoShape 43"/>
          <p:cNvSpPr/>
          <p:nvPr/>
        </p:nvSpPr>
        <p:spPr>
          <a:xfrm flipV="1">
            <a:off x="10064745" y="2114942"/>
            <a:ext cx="2226933" cy="1236346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10064745" y="3351289"/>
            <a:ext cx="2238458" cy="998847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0064745" y="3351289"/>
            <a:ext cx="2233556" cy="244558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10064745" y="3351289"/>
            <a:ext cx="2245950" cy="178715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2605" y="374043"/>
            <a:ext cx="15808189" cy="164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28"/>
              </a:lnSpc>
              <a:spcBef>
                <a:spcPct val="0"/>
              </a:spcBef>
            </a:pPr>
            <a:r>
              <a:rPr lang="en-US" sz="5196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Processo de Refinamento e Recuperação de Informações na base de dados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02354" y="6198616"/>
            <a:ext cx="4987149" cy="2724509"/>
            <a:chOff x="0" y="0"/>
            <a:chExt cx="1552568" cy="848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2568" cy="848177"/>
            </a:xfrm>
            <a:custGeom>
              <a:avLst/>
              <a:gdLst/>
              <a:ahLst/>
              <a:cxnLst/>
              <a:rect l="l" t="t" r="r" b="b"/>
              <a:pathLst>
                <a:path w="1552568" h="848177">
                  <a:moveTo>
                    <a:pt x="31047" y="0"/>
                  </a:moveTo>
                  <a:lnTo>
                    <a:pt x="1521521" y="0"/>
                  </a:lnTo>
                  <a:cubicBezTo>
                    <a:pt x="1538668" y="0"/>
                    <a:pt x="1552568" y="13900"/>
                    <a:pt x="1552568" y="31047"/>
                  </a:cubicBezTo>
                  <a:lnTo>
                    <a:pt x="1552568" y="817130"/>
                  </a:lnTo>
                  <a:cubicBezTo>
                    <a:pt x="1552568" y="834277"/>
                    <a:pt x="1538668" y="848177"/>
                    <a:pt x="1521521" y="848177"/>
                  </a:cubicBezTo>
                  <a:lnTo>
                    <a:pt x="31047" y="848177"/>
                  </a:lnTo>
                  <a:cubicBezTo>
                    <a:pt x="13900" y="848177"/>
                    <a:pt x="0" y="834277"/>
                    <a:pt x="0" y="817130"/>
                  </a:cubicBezTo>
                  <a:lnTo>
                    <a:pt x="0" y="31047"/>
                  </a:lnTo>
                  <a:cubicBezTo>
                    <a:pt x="0" y="13900"/>
                    <a:pt x="13900" y="0"/>
                    <a:pt x="310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52568" cy="895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65921" y="6198616"/>
            <a:ext cx="4987149" cy="2724509"/>
            <a:chOff x="0" y="0"/>
            <a:chExt cx="1552568" cy="8481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2568" cy="848177"/>
            </a:xfrm>
            <a:custGeom>
              <a:avLst/>
              <a:gdLst/>
              <a:ahLst/>
              <a:cxnLst/>
              <a:rect l="l" t="t" r="r" b="b"/>
              <a:pathLst>
                <a:path w="1552568" h="848177">
                  <a:moveTo>
                    <a:pt x="31047" y="0"/>
                  </a:moveTo>
                  <a:lnTo>
                    <a:pt x="1521521" y="0"/>
                  </a:lnTo>
                  <a:cubicBezTo>
                    <a:pt x="1538668" y="0"/>
                    <a:pt x="1552568" y="13900"/>
                    <a:pt x="1552568" y="31047"/>
                  </a:cubicBezTo>
                  <a:lnTo>
                    <a:pt x="1552568" y="817130"/>
                  </a:lnTo>
                  <a:cubicBezTo>
                    <a:pt x="1552568" y="834277"/>
                    <a:pt x="1538668" y="848177"/>
                    <a:pt x="1521521" y="848177"/>
                  </a:cubicBezTo>
                  <a:lnTo>
                    <a:pt x="31047" y="848177"/>
                  </a:lnTo>
                  <a:cubicBezTo>
                    <a:pt x="13900" y="848177"/>
                    <a:pt x="0" y="834277"/>
                    <a:pt x="0" y="817130"/>
                  </a:cubicBezTo>
                  <a:lnTo>
                    <a:pt x="0" y="31047"/>
                  </a:lnTo>
                  <a:cubicBezTo>
                    <a:pt x="0" y="13900"/>
                    <a:pt x="13900" y="0"/>
                    <a:pt x="310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52568" cy="895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38787" y="6198616"/>
            <a:ext cx="4987149" cy="2724509"/>
            <a:chOff x="0" y="0"/>
            <a:chExt cx="1552568" cy="8481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52568" cy="848177"/>
            </a:xfrm>
            <a:custGeom>
              <a:avLst/>
              <a:gdLst/>
              <a:ahLst/>
              <a:cxnLst/>
              <a:rect l="l" t="t" r="r" b="b"/>
              <a:pathLst>
                <a:path w="1552568" h="848177">
                  <a:moveTo>
                    <a:pt x="31047" y="0"/>
                  </a:moveTo>
                  <a:lnTo>
                    <a:pt x="1521521" y="0"/>
                  </a:lnTo>
                  <a:cubicBezTo>
                    <a:pt x="1538668" y="0"/>
                    <a:pt x="1552568" y="13900"/>
                    <a:pt x="1552568" y="31047"/>
                  </a:cubicBezTo>
                  <a:lnTo>
                    <a:pt x="1552568" y="817130"/>
                  </a:lnTo>
                  <a:cubicBezTo>
                    <a:pt x="1552568" y="834277"/>
                    <a:pt x="1538668" y="848177"/>
                    <a:pt x="1521521" y="848177"/>
                  </a:cubicBezTo>
                  <a:lnTo>
                    <a:pt x="31047" y="848177"/>
                  </a:lnTo>
                  <a:cubicBezTo>
                    <a:pt x="13900" y="848177"/>
                    <a:pt x="0" y="834277"/>
                    <a:pt x="0" y="817130"/>
                  </a:cubicBezTo>
                  <a:lnTo>
                    <a:pt x="0" y="31047"/>
                  </a:lnTo>
                  <a:cubicBezTo>
                    <a:pt x="0" y="13900"/>
                    <a:pt x="13900" y="0"/>
                    <a:pt x="310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552568" cy="895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26574" y="6195632"/>
            <a:ext cx="4465843" cy="3363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0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Retrieve de Docs</a:t>
            </a:r>
          </a:p>
          <a:p>
            <a:pPr algn="ctr">
              <a:lnSpc>
                <a:spcPts val="3575"/>
              </a:lnSpc>
            </a:pP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recupera textos na base de dados dessa categoria, dando um contexto refinado e adequado à resposta.</a:t>
            </a:r>
          </a:p>
          <a:p>
            <a:pPr algn="ctr">
              <a:lnSpc>
                <a:spcPts val="3575"/>
              </a:lnSpc>
            </a:pPr>
            <a:endParaRPr lang="en-US" sz="25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algn="ctr">
              <a:lnSpc>
                <a:spcPts val="4290"/>
              </a:lnSpc>
            </a:pPr>
            <a:endParaRPr lang="en-US" sz="25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678673" y="6195632"/>
            <a:ext cx="4723478" cy="3001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Check de Qualidade</a:t>
            </a:r>
          </a:p>
          <a:p>
            <a:pPr algn="ctr">
              <a:lnSpc>
                <a:spcPts val="3575"/>
              </a:lnSpc>
            </a:pP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verifica se as informações são relevantes o suficiente, usando um limiar de similaridade. </a:t>
            </a:r>
          </a:p>
          <a:p>
            <a:pPr algn="ctr">
              <a:lnSpc>
                <a:spcPts val="4290"/>
              </a:lnSpc>
            </a:pPr>
            <a:endParaRPr lang="en-US" sz="25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algn="ctr">
              <a:lnSpc>
                <a:spcPts val="4290"/>
              </a:lnSpc>
            </a:pPr>
            <a:endParaRPr lang="en-US" sz="2500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976620" y="6195632"/>
            <a:ext cx="4711482" cy="2387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0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Tranformando o prompt</a:t>
            </a:r>
          </a:p>
          <a:p>
            <a:pPr algn="ctr">
              <a:lnSpc>
                <a:spcPts val="3575"/>
              </a:lnSpc>
            </a:pP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ajuste para melhorar a precisão da pergunta com uma nova busca nos dados. Esse ajuste ocorre no máximo cinco vezes;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442588" y="3636896"/>
            <a:ext cx="2347460" cy="1073074"/>
            <a:chOff x="0" y="0"/>
            <a:chExt cx="730797" cy="33406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30797" cy="334063"/>
            </a:xfrm>
            <a:custGeom>
              <a:avLst/>
              <a:gdLst/>
              <a:ahLst/>
              <a:cxnLst/>
              <a:rect l="l" t="t" r="r" b="b"/>
              <a:pathLst>
                <a:path w="730797" h="334063">
                  <a:moveTo>
                    <a:pt x="167031" y="0"/>
                  </a:moveTo>
                  <a:lnTo>
                    <a:pt x="563765" y="0"/>
                  </a:lnTo>
                  <a:cubicBezTo>
                    <a:pt x="656014" y="0"/>
                    <a:pt x="730797" y="74783"/>
                    <a:pt x="730797" y="167031"/>
                  </a:cubicBezTo>
                  <a:lnTo>
                    <a:pt x="730797" y="167031"/>
                  </a:lnTo>
                  <a:cubicBezTo>
                    <a:pt x="730797" y="211331"/>
                    <a:pt x="713199" y="253816"/>
                    <a:pt x="681875" y="285140"/>
                  </a:cubicBezTo>
                  <a:cubicBezTo>
                    <a:pt x="650550" y="316465"/>
                    <a:pt x="608065" y="334063"/>
                    <a:pt x="563765" y="334063"/>
                  </a:cubicBezTo>
                  <a:lnTo>
                    <a:pt x="167031" y="334063"/>
                  </a:lnTo>
                  <a:cubicBezTo>
                    <a:pt x="122732" y="334063"/>
                    <a:pt x="80247" y="316465"/>
                    <a:pt x="48922" y="285140"/>
                  </a:cubicBezTo>
                  <a:cubicBezTo>
                    <a:pt x="17598" y="253816"/>
                    <a:pt x="0" y="211331"/>
                    <a:pt x="0" y="167031"/>
                  </a:cubicBezTo>
                  <a:lnTo>
                    <a:pt x="0" y="167031"/>
                  </a:lnTo>
                  <a:cubicBezTo>
                    <a:pt x="0" y="122732"/>
                    <a:pt x="17598" y="80247"/>
                    <a:pt x="48922" y="48922"/>
                  </a:cubicBezTo>
                  <a:cubicBezTo>
                    <a:pt x="80247" y="17598"/>
                    <a:pt x="122732" y="0"/>
                    <a:pt x="167031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730797" cy="381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 spc="21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retrieve de documentos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55546" y="2262212"/>
            <a:ext cx="1789338" cy="887371"/>
            <a:chOff x="0" y="0"/>
            <a:chExt cx="557046" cy="27625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57046" cy="276251"/>
            </a:xfrm>
            <a:custGeom>
              <a:avLst/>
              <a:gdLst/>
              <a:ahLst/>
              <a:cxnLst/>
              <a:rect l="l" t="t" r="r" b="b"/>
              <a:pathLst>
                <a:path w="557046" h="276251">
                  <a:moveTo>
                    <a:pt x="138125" y="0"/>
                  </a:moveTo>
                  <a:lnTo>
                    <a:pt x="418920" y="0"/>
                  </a:lnTo>
                  <a:cubicBezTo>
                    <a:pt x="455553" y="0"/>
                    <a:pt x="490686" y="14552"/>
                    <a:pt x="516590" y="40456"/>
                  </a:cubicBezTo>
                  <a:cubicBezTo>
                    <a:pt x="542493" y="66360"/>
                    <a:pt x="557046" y="101492"/>
                    <a:pt x="557046" y="138125"/>
                  </a:cubicBezTo>
                  <a:lnTo>
                    <a:pt x="557046" y="138125"/>
                  </a:lnTo>
                  <a:cubicBezTo>
                    <a:pt x="557046" y="174759"/>
                    <a:pt x="542493" y="209891"/>
                    <a:pt x="516590" y="235795"/>
                  </a:cubicBezTo>
                  <a:cubicBezTo>
                    <a:pt x="490686" y="261698"/>
                    <a:pt x="455553" y="276251"/>
                    <a:pt x="418920" y="276251"/>
                  </a:cubicBezTo>
                  <a:lnTo>
                    <a:pt x="138125" y="276251"/>
                  </a:lnTo>
                  <a:cubicBezTo>
                    <a:pt x="101492" y="276251"/>
                    <a:pt x="66360" y="261698"/>
                    <a:pt x="40456" y="235795"/>
                  </a:cubicBezTo>
                  <a:cubicBezTo>
                    <a:pt x="14552" y="209891"/>
                    <a:pt x="0" y="174759"/>
                    <a:pt x="0" y="138125"/>
                  </a:cubicBezTo>
                  <a:lnTo>
                    <a:pt x="0" y="138125"/>
                  </a:lnTo>
                  <a:cubicBezTo>
                    <a:pt x="0" y="101492"/>
                    <a:pt x="14552" y="66360"/>
                    <a:pt x="40456" y="40456"/>
                  </a:cubicBezTo>
                  <a:cubicBezTo>
                    <a:pt x="66360" y="14552"/>
                    <a:pt x="101492" y="0"/>
                    <a:pt x="138125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57046" cy="314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b="1" spc="15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Transformando prompt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84717" y="3721470"/>
            <a:ext cx="1789338" cy="904875"/>
            <a:chOff x="0" y="0"/>
            <a:chExt cx="557046" cy="2817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7046" cy="281700"/>
            </a:xfrm>
            <a:custGeom>
              <a:avLst/>
              <a:gdLst/>
              <a:ahLst/>
              <a:cxnLst/>
              <a:rect l="l" t="t" r="r" b="b"/>
              <a:pathLst>
                <a:path w="557046" h="281700">
                  <a:moveTo>
                    <a:pt x="140850" y="0"/>
                  </a:moveTo>
                  <a:lnTo>
                    <a:pt x="416196" y="0"/>
                  </a:lnTo>
                  <a:cubicBezTo>
                    <a:pt x="493985" y="0"/>
                    <a:pt x="557046" y="63061"/>
                    <a:pt x="557046" y="140850"/>
                  </a:cubicBezTo>
                  <a:lnTo>
                    <a:pt x="557046" y="140850"/>
                  </a:lnTo>
                  <a:cubicBezTo>
                    <a:pt x="557046" y="178206"/>
                    <a:pt x="542206" y="214032"/>
                    <a:pt x="515792" y="240446"/>
                  </a:cubicBezTo>
                  <a:cubicBezTo>
                    <a:pt x="489377" y="266861"/>
                    <a:pt x="453551" y="281700"/>
                    <a:pt x="416196" y="281700"/>
                  </a:cubicBezTo>
                  <a:lnTo>
                    <a:pt x="140850" y="281700"/>
                  </a:lnTo>
                  <a:cubicBezTo>
                    <a:pt x="103494" y="281700"/>
                    <a:pt x="67669" y="266861"/>
                    <a:pt x="41254" y="240446"/>
                  </a:cubicBezTo>
                  <a:cubicBezTo>
                    <a:pt x="14840" y="214032"/>
                    <a:pt x="0" y="178206"/>
                    <a:pt x="0" y="140850"/>
                  </a:cubicBezTo>
                  <a:lnTo>
                    <a:pt x="0" y="140850"/>
                  </a:lnTo>
                  <a:cubicBezTo>
                    <a:pt x="0" y="103494"/>
                    <a:pt x="14840" y="67669"/>
                    <a:pt x="41254" y="41254"/>
                  </a:cubicBezTo>
                  <a:cubicBezTo>
                    <a:pt x="67669" y="14840"/>
                    <a:pt x="103494" y="0"/>
                    <a:pt x="140850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557046" cy="319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b="1" spc="15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Check de qualidade dos doumentos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3156624" y="4547958"/>
            <a:ext cx="1583557" cy="16201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5" name="AutoShape 25"/>
          <p:cNvSpPr/>
          <p:nvPr/>
        </p:nvSpPr>
        <p:spPr>
          <a:xfrm flipV="1">
            <a:off x="3156624" y="3866579"/>
            <a:ext cx="1690040" cy="759766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6" name="AutoShape 26"/>
          <p:cNvSpPr/>
          <p:nvPr/>
        </p:nvSpPr>
        <p:spPr>
          <a:xfrm flipV="1">
            <a:off x="3156624" y="3188056"/>
            <a:ext cx="1705704" cy="1521915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 flipV="1">
            <a:off x="13474055" y="3841535"/>
            <a:ext cx="590924" cy="33237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>
            <a:off x="10790048" y="4173434"/>
            <a:ext cx="894669" cy="47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9" name="Group 29"/>
          <p:cNvGrpSpPr/>
          <p:nvPr/>
        </p:nvGrpSpPr>
        <p:grpSpPr>
          <a:xfrm>
            <a:off x="4862328" y="2976575"/>
            <a:ext cx="1545767" cy="422961"/>
            <a:chOff x="0" y="0"/>
            <a:chExt cx="481218" cy="13167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1218" cy="131673"/>
            </a:xfrm>
            <a:custGeom>
              <a:avLst/>
              <a:gdLst/>
              <a:ahLst/>
              <a:cxnLst/>
              <a:rect l="l" t="t" r="r" b="b"/>
              <a:pathLst>
                <a:path w="481218" h="131673">
                  <a:moveTo>
                    <a:pt x="65837" y="0"/>
                  </a:moveTo>
                  <a:lnTo>
                    <a:pt x="415382" y="0"/>
                  </a:lnTo>
                  <a:cubicBezTo>
                    <a:pt x="451742" y="0"/>
                    <a:pt x="481218" y="29476"/>
                    <a:pt x="481218" y="65837"/>
                  </a:cubicBezTo>
                  <a:lnTo>
                    <a:pt x="481218" y="65837"/>
                  </a:lnTo>
                  <a:cubicBezTo>
                    <a:pt x="481218" y="102197"/>
                    <a:pt x="451742" y="131673"/>
                    <a:pt x="415382" y="131673"/>
                  </a:cubicBezTo>
                  <a:lnTo>
                    <a:pt x="65837" y="131673"/>
                  </a:lnTo>
                  <a:cubicBezTo>
                    <a:pt x="29476" y="131673"/>
                    <a:pt x="0" y="102197"/>
                    <a:pt x="0" y="65837"/>
                  </a:cubicBezTo>
                  <a:lnTo>
                    <a:pt x="0" y="65837"/>
                  </a:lnTo>
                  <a:cubicBezTo>
                    <a:pt x="0" y="29476"/>
                    <a:pt x="29476" y="0"/>
                    <a:pt x="65837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81218" cy="169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Cidade grande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846664" y="3655099"/>
            <a:ext cx="1538764" cy="422961"/>
            <a:chOff x="0" y="0"/>
            <a:chExt cx="479038" cy="13167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79038" cy="131673"/>
            </a:xfrm>
            <a:custGeom>
              <a:avLst/>
              <a:gdLst/>
              <a:ahLst/>
              <a:cxnLst/>
              <a:rect l="l" t="t" r="r" b="b"/>
              <a:pathLst>
                <a:path w="479038" h="131673">
                  <a:moveTo>
                    <a:pt x="65837" y="0"/>
                  </a:moveTo>
                  <a:lnTo>
                    <a:pt x="413202" y="0"/>
                  </a:lnTo>
                  <a:cubicBezTo>
                    <a:pt x="430663" y="0"/>
                    <a:pt x="447408" y="6936"/>
                    <a:pt x="459755" y="19283"/>
                  </a:cubicBezTo>
                  <a:cubicBezTo>
                    <a:pt x="472102" y="31630"/>
                    <a:pt x="479038" y="48376"/>
                    <a:pt x="479038" y="65837"/>
                  </a:cubicBezTo>
                  <a:lnTo>
                    <a:pt x="479038" y="65837"/>
                  </a:lnTo>
                  <a:cubicBezTo>
                    <a:pt x="479038" y="102197"/>
                    <a:pt x="449562" y="131673"/>
                    <a:pt x="413202" y="131673"/>
                  </a:cubicBezTo>
                  <a:lnTo>
                    <a:pt x="65837" y="131673"/>
                  </a:lnTo>
                  <a:cubicBezTo>
                    <a:pt x="29476" y="131673"/>
                    <a:pt x="0" y="102197"/>
                    <a:pt x="0" y="65837"/>
                  </a:cubicBezTo>
                  <a:lnTo>
                    <a:pt x="0" y="65837"/>
                  </a:lnTo>
                  <a:cubicBezTo>
                    <a:pt x="0" y="29476"/>
                    <a:pt x="29476" y="0"/>
                    <a:pt x="65837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479038" cy="169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Cidade média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740181" y="4243158"/>
            <a:ext cx="1533137" cy="609600"/>
            <a:chOff x="0" y="0"/>
            <a:chExt cx="477287" cy="18977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77287" cy="189777"/>
            </a:xfrm>
            <a:custGeom>
              <a:avLst/>
              <a:gdLst/>
              <a:ahLst/>
              <a:cxnLst/>
              <a:rect l="l" t="t" r="r" b="b"/>
              <a:pathLst>
                <a:path w="477287" h="189777">
                  <a:moveTo>
                    <a:pt x="94888" y="0"/>
                  </a:moveTo>
                  <a:lnTo>
                    <a:pt x="382398" y="0"/>
                  </a:lnTo>
                  <a:cubicBezTo>
                    <a:pt x="434804" y="0"/>
                    <a:pt x="477287" y="42483"/>
                    <a:pt x="477287" y="94888"/>
                  </a:cubicBezTo>
                  <a:lnTo>
                    <a:pt x="477287" y="94888"/>
                  </a:lnTo>
                  <a:cubicBezTo>
                    <a:pt x="477287" y="120054"/>
                    <a:pt x="467290" y="144190"/>
                    <a:pt x="449494" y="161985"/>
                  </a:cubicBezTo>
                  <a:cubicBezTo>
                    <a:pt x="431699" y="179780"/>
                    <a:pt x="407564" y="189777"/>
                    <a:pt x="382398" y="189777"/>
                  </a:cubicBezTo>
                  <a:lnTo>
                    <a:pt x="94888" y="189777"/>
                  </a:lnTo>
                  <a:cubicBezTo>
                    <a:pt x="69722" y="189777"/>
                    <a:pt x="45587" y="179780"/>
                    <a:pt x="27792" y="161985"/>
                  </a:cubicBezTo>
                  <a:cubicBezTo>
                    <a:pt x="9997" y="144190"/>
                    <a:pt x="0" y="120054"/>
                    <a:pt x="0" y="94888"/>
                  </a:cubicBezTo>
                  <a:lnTo>
                    <a:pt x="0" y="94888"/>
                  </a:lnTo>
                  <a:cubicBezTo>
                    <a:pt x="0" y="69722"/>
                    <a:pt x="9997" y="45587"/>
                    <a:pt x="27792" y="27792"/>
                  </a:cubicBezTo>
                  <a:cubicBezTo>
                    <a:pt x="45587" y="9997"/>
                    <a:pt x="69722" y="0"/>
                    <a:pt x="94888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477287" cy="227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Cidade pequena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 flipH="1">
            <a:off x="9616318" y="2705898"/>
            <a:ext cx="439228" cy="93099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6408094" y="3188056"/>
            <a:ext cx="2034493" cy="985378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6385428" y="3866579"/>
            <a:ext cx="2057160" cy="30685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 flipV="1">
            <a:off x="6273318" y="4173434"/>
            <a:ext cx="2169270" cy="37452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 flipV="1">
            <a:off x="6328343" y="4173434"/>
            <a:ext cx="2114245" cy="1143025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43" name="Group 43"/>
          <p:cNvGrpSpPr/>
          <p:nvPr/>
        </p:nvGrpSpPr>
        <p:grpSpPr>
          <a:xfrm>
            <a:off x="13387934" y="3138845"/>
            <a:ext cx="1354092" cy="702690"/>
            <a:chOff x="0" y="0"/>
            <a:chExt cx="421548" cy="21875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21548" cy="218757"/>
            </a:xfrm>
            <a:custGeom>
              <a:avLst/>
              <a:gdLst/>
              <a:ahLst/>
              <a:cxnLst/>
              <a:rect l="l" t="t" r="r" b="b"/>
              <a:pathLst>
                <a:path w="421548" h="218757">
                  <a:moveTo>
                    <a:pt x="109379" y="0"/>
                  </a:moveTo>
                  <a:lnTo>
                    <a:pt x="312169" y="0"/>
                  </a:lnTo>
                  <a:cubicBezTo>
                    <a:pt x="341178" y="0"/>
                    <a:pt x="368999" y="11524"/>
                    <a:pt x="389511" y="32036"/>
                  </a:cubicBezTo>
                  <a:cubicBezTo>
                    <a:pt x="410024" y="52549"/>
                    <a:pt x="421548" y="80370"/>
                    <a:pt x="421548" y="109379"/>
                  </a:cubicBezTo>
                  <a:lnTo>
                    <a:pt x="421548" y="109379"/>
                  </a:lnTo>
                  <a:cubicBezTo>
                    <a:pt x="421548" y="138388"/>
                    <a:pt x="410024" y="166208"/>
                    <a:pt x="389511" y="186721"/>
                  </a:cubicBezTo>
                  <a:cubicBezTo>
                    <a:pt x="368999" y="207233"/>
                    <a:pt x="341178" y="218757"/>
                    <a:pt x="312169" y="218757"/>
                  </a:cubicBezTo>
                  <a:lnTo>
                    <a:pt x="109379" y="218757"/>
                  </a:lnTo>
                  <a:cubicBezTo>
                    <a:pt x="80370" y="218757"/>
                    <a:pt x="52549" y="207233"/>
                    <a:pt x="32036" y="186721"/>
                  </a:cubicBezTo>
                  <a:cubicBezTo>
                    <a:pt x="11524" y="166208"/>
                    <a:pt x="0" y="138388"/>
                    <a:pt x="0" y="109379"/>
                  </a:cubicBezTo>
                  <a:lnTo>
                    <a:pt x="0" y="109379"/>
                  </a:lnTo>
                  <a:cubicBezTo>
                    <a:pt x="0" y="80370"/>
                    <a:pt x="11524" y="52549"/>
                    <a:pt x="32036" y="32036"/>
                  </a:cubicBezTo>
                  <a:cubicBezTo>
                    <a:pt x="52549" y="11524"/>
                    <a:pt x="80370" y="0"/>
                    <a:pt x="109379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421548" cy="256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Qualidade ruim</a:t>
              </a:r>
            </a:p>
          </p:txBody>
        </p:sp>
      </p:grpSp>
      <p:sp>
        <p:nvSpPr>
          <p:cNvPr id="46" name="AutoShape 46"/>
          <p:cNvSpPr/>
          <p:nvPr/>
        </p:nvSpPr>
        <p:spPr>
          <a:xfrm flipH="1" flipV="1">
            <a:off x="11844884" y="2705898"/>
            <a:ext cx="2220096" cy="432947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7" name="AutoShape 47"/>
          <p:cNvSpPr/>
          <p:nvPr/>
        </p:nvSpPr>
        <p:spPr>
          <a:xfrm>
            <a:off x="3156624" y="4626345"/>
            <a:ext cx="1528532" cy="69011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8" name="AutoShape 48"/>
          <p:cNvSpPr/>
          <p:nvPr/>
        </p:nvSpPr>
        <p:spPr>
          <a:xfrm>
            <a:off x="2371372" y="4317096"/>
            <a:ext cx="785252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9" name="AutoShape 49"/>
          <p:cNvSpPr/>
          <p:nvPr/>
        </p:nvSpPr>
        <p:spPr>
          <a:xfrm>
            <a:off x="12588911" y="5345483"/>
            <a:ext cx="1476069" cy="177502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50" name="Group 50"/>
          <p:cNvGrpSpPr/>
          <p:nvPr/>
        </p:nvGrpSpPr>
        <p:grpSpPr>
          <a:xfrm>
            <a:off x="4685156" y="5109933"/>
            <a:ext cx="1643186" cy="413052"/>
            <a:chOff x="0" y="0"/>
            <a:chExt cx="511547" cy="12858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11547" cy="128589"/>
            </a:xfrm>
            <a:custGeom>
              <a:avLst/>
              <a:gdLst/>
              <a:ahLst/>
              <a:cxnLst/>
              <a:rect l="l" t="t" r="r" b="b"/>
              <a:pathLst>
                <a:path w="511547" h="128589">
                  <a:moveTo>
                    <a:pt x="64294" y="0"/>
                  </a:moveTo>
                  <a:lnTo>
                    <a:pt x="447252" y="0"/>
                  </a:lnTo>
                  <a:cubicBezTo>
                    <a:pt x="482761" y="0"/>
                    <a:pt x="511547" y="28786"/>
                    <a:pt x="511547" y="64294"/>
                  </a:cubicBezTo>
                  <a:lnTo>
                    <a:pt x="511547" y="64294"/>
                  </a:lnTo>
                  <a:cubicBezTo>
                    <a:pt x="511547" y="99803"/>
                    <a:pt x="482761" y="128589"/>
                    <a:pt x="447252" y="128589"/>
                  </a:cubicBezTo>
                  <a:lnTo>
                    <a:pt x="64294" y="128589"/>
                  </a:lnTo>
                  <a:cubicBezTo>
                    <a:pt x="28786" y="128589"/>
                    <a:pt x="0" y="99803"/>
                    <a:pt x="0" y="64294"/>
                  </a:cubicBezTo>
                  <a:lnTo>
                    <a:pt x="0" y="64294"/>
                  </a:lnTo>
                  <a:cubicBezTo>
                    <a:pt x="0" y="28786"/>
                    <a:pt x="28786" y="0"/>
                    <a:pt x="64294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511547" cy="166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Geral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1756841" y="4993058"/>
            <a:ext cx="1664141" cy="352425"/>
            <a:chOff x="0" y="0"/>
            <a:chExt cx="518070" cy="109715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18070" cy="109715"/>
            </a:xfrm>
            <a:custGeom>
              <a:avLst/>
              <a:gdLst/>
              <a:ahLst/>
              <a:cxnLst/>
              <a:rect l="l" t="t" r="r" b="b"/>
              <a:pathLst>
                <a:path w="518070" h="109715">
                  <a:moveTo>
                    <a:pt x="54857" y="0"/>
                  </a:moveTo>
                  <a:lnTo>
                    <a:pt x="463213" y="0"/>
                  </a:lnTo>
                  <a:cubicBezTo>
                    <a:pt x="493510" y="0"/>
                    <a:pt x="518070" y="24560"/>
                    <a:pt x="518070" y="54857"/>
                  </a:cubicBezTo>
                  <a:lnTo>
                    <a:pt x="518070" y="54857"/>
                  </a:lnTo>
                  <a:cubicBezTo>
                    <a:pt x="518070" y="69406"/>
                    <a:pt x="512290" y="83360"/>
                    <a:pt x="502003" y="93647"/>
                  </a:cubicBezTo>
                  <a:cubicBezTo>
                    <a:pt x="491715" y="103935"/>
                    <a:pt x="477762" y="109715"/>
                    <a:pt x="463213" y="109715"/>
                  </a:cubicBezTo>
                  <a:lnTo>
                    <a:pt x="54857" y="109715"/>
                  </a:lnTo>
                  <a:cubicBezTo>
                    <a:pt x="24560" y="109715"/>
                    <a:pt x="0" y="85154"/>
                    <a:pt x="0" y="54857"/>
                  </a:cubicBezTo>
                  <a:lnTo>
                    <a:pt x="0" y="54857"/>
                  </a:lnTo>
                  <a:cubicBezTo>
                    <a:pt x="0" y="24560"/>
                    <a:pt x="24560" y="0"/>
                    <a:pt x="54857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518070" cy="147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Qualidade boa</a:t>
              </a:r>
            </a:p>
          </p:txBody>
        </p:sp>
      </p:grpSp>
      <p:sp>
        <p:nvSpPr>
          <p:cNvPr id="56" name="AutoShape 56"/>
          <p:cNvSpPr/>
          <p:nvPr/>
        </p:nvSpPr>
        <p:spPr>
          <a:xfrm>
            <a:off x="12579386" y="4626345"/>
            <a:ext cx="9525" cy="36671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2605" y="374043"/>
            <a:ext cx="15808189" cy="883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28"/>
              </a:lnSpc>
              <a:spcBef>
                <a:spcPct val="0"/>
              </a:spcBef>
            </a:pPr>
            <a:r>
              <a:rPr lang="en-US" sz="5196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Escolha da pesquisa e resposta final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02354" y="6198616"/>
            <a:ext cx="4987149" cy="2724509"/>
            <a:chOff x="0" y="0"/>
            <a:chExt cx="1552568" cy="848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2568" cy="848177"/>
            </a:xfrm>
            <a:custGeom>
              <a:avLst/>
              <a:gdLst/>
              <a:ahLst/>
              <a:cxnLst/>
              <a:rect l="l" t="t" r="r" b="b"/>
              <a:pathLst>
                <a:path w="1552568" h="848177">
                  <a:moveTo>
                    <a:pt x="31047" y="0"/>
                  </a:moveTo>
                  <a:lnTo>
                    <a:pt x="1521521" y="0"/>
                  </a:lnTo>
                  <a:cubicBezTo>
                    <a:pt x="1538668" y="0"/>
                    <a:pt x="1552568" y="13900"/>
                    <a:pt x="1552568" y="31047"/>
                  </a:cubicBezTo>
                  <a:lnTo>
                    <a:pt x="1552568" y="817130"/>
                  </a:lnTo>
                  <a:cubicBezTo>
                    <a:pt x="1552568" y="834277"/>
                    <a:pt x="1538668" y="848177"/>
                    <a:pt x="1521521" y="848177"/>
                  </a:cubicBezTo>
                  <a:lnTo>
                    <a:pt x="31047" y="848177"/>
                  </a:lnTo>
                  <a:cubicBezTo>
                    <a:pt x="13900" y="848177"/>
                    <a:pt x="0" y="834277"/>
                    <a:pt x="0" y="817130"/>
                  </a:cubicBezTo>
                  <a:lnTo>
                    <a:pt x="0" y="31047"/>
                  </a:lnTo>
                  <a:cubicBezTo>
                    <a:pt x="0" y="13900"/>
                    <a:pt x="13900" y="0"/>
                    <a:pt x="310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52568" cy="895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65921" y="6198616"/>
            <a:ext cx="4987149" cy="2724509"/>
            <a:chOff x="0" y="0"/>
            <a:chExt cx="1552568" cy="8481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2568" cy="848177"/>
            </a:xfrm>
            <a:custGeom>
              <a:avLst/>
              <a:gdLst/>
              <a:ahLst/>
              <a:cxnLst/>
              <a:rect l="l" t="t" r="r" b="b"/>
              <a:pathLst>
                <a:path w="1552568" h="848177">
                  <a:moveTo>
                    <a:pt x="31047" y="0"/>
                  </a:moveTo>
                  <a:lnTo>
                    <a:pt x="1521521" y="0"/>
                  </a:lnTo>
                  <a:cubicBezTo>
                    <a:pt x="1538668" y="0"/>
                    <a:pt x="1552568" y="13900"/>
                    <a:pt x="1552568" y="31047"/>
                  </a:cubicBezTo>
                  <a:lnTo>
                    <a:pt x="1552568" y="817130"/>
                  </a:lnTo>
                  <a:cubicBezTo>
                    <a:pt x="1552568" y="834277"/>
                    <a:pt x="1538668" y="848177"/>
                    <a:pt x="1521521" y="848177"/>
                  </a:cubicBezTo>
                  <a:lnTo>
                    <a:pt x="31047" y="848177"/>
                  </a:lnTo>
                  <a:cubicBezTo>
                    <a:pt x="13900" y="848177"/>
                    <a:pt x="0" y="834277"/>
                    <a:pt x="0" y="817130"/>
                  </a:cubicBezTo>
                  <a:lnTo>
                    <a:pt x="0" y="31047"/>
                  </a:lnTo>
                  <a:cubicBezTo>
                    <a:pt x="0" y="13900"/>
                    <a:pt x="13900" y="0"/>
                    <a:pt x="310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52568" cy="895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38787" y="6198616"/>
            <a:ext cx="4987149" cy="2724509"/>
            <a:chOff x="0" y="0"/>
            <a:chExt cx="1552568" cy="8481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52568" cy="848177"/>
            </a:xfrm>
            <a:custGeom>
              <a:avLst/>
              <a:gdLst/>
              <a:ahLst/>
              <a:cxnLst/>
              <a:rect l="l" t="t" r="r" b="b"/>
              <a:pathLst>
                <a:path w="1552568" h="848177">
                  <a:moveTo>
                    <a:pt x="31047" y="0"/>
                  </a:moveTo>
                  <a:lnTo>
                    <a:pt x="1521521" y="0"/>
                  </a:lnTo>
                  <a:cubicBezTo>
                    <a:pt x="1538668" y="0"/>
                    <a:pt x="1552568" y="13900"/>
                    <a:pt x="1552568" y="31047"/>
                  </a:cubicBezTo>
                  <a:lnTo>
                    <a:pt x="1552568" y="817130"/>
                  </a:lnTo>
                  <a:cubicBezTo>
                    <a:pt x="1552568" y="834277"/>
                    <a:pt x="1538668" y="848177"/>
                    <a:pt x="1521521" y="848177"/>
                  </a:cubicBezTo>
                  <a:lnTo>
                    <a:pt x="31047" y="848177"/>
                  </a:lnTo>
                  <a:cubicBezTo>
                    <a:pt x="13900" y="848177"/>
                    <a:pt x="0" y="834277"/>
                    <a:pt x="0" y="817130"/>
                  </a:cubicBezTo>
                  <a:lnTo>
                    <a:pt x="0" y="31047"/>
                  </a:lnTo>
                  <a:cubicBezTo>
                    <a:pt x="0" y="13900"/>
                    <a:pt x="13900" y="0"/>
                    <a:pt x="310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552568" cy="895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26574" y="6195632"/>
            <a:ext cx="4465843" cy="1931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0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Pesquisa na Web</a:t>
            </a:r>
          </a:p>
          <a:p>
            <a:pPr algn="ctr">
              <a:lnSpc>
                <a:spcPts val="3575"/>
              </a:lnSpc>
            </a:pP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Busca na internet informações climáticas sobre a cidade selecionada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78673" y="6195632"/>
            <a:ext cx="4723478" cy="235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Geração da Resposta</a:t>
            </a:r>
          </a:p>
          <a:p>
            <a:pPr algn="ctr">
              <a:lnSpc>
                <a:spcPts val="3575"/>
              </a:lnSpc>
            </a:pP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Gera a resposta utilizando a LLM da openAi, que pode ser uma geração</a:t>
            </a:r>
            <a:r>
              <a:rPr lang="en-US" sz="2500" u="sng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simples, ou</a:t>
            </a: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com RAG dos </a:t>
            </a:r>
            <a:r>
              <a:rPr lang="en-US" sz="2500" u="sng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docs fornecidos ou da WEB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76620" y="6195632"/>
            <a:ext cx="4711482" cy="193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000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Envio da Resposta da IA</a:t>
            </a:r>
          </a:p>
          <a:p>
            <a:pPr algn="ctr">
              <a:lnSpc>
                <a:spcPts val="3575"/>
              </a:lnSpc>
            </a:pP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 resposta da IA é enviado ao backend e o chat espera por uma nova mensagem.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789607" y="2673193"/>
            <a:ext cx="1898496" cy="797331"/>
            <a:chOff x="0" y="0"/>
            <a:chExt cx="500015" cy="2099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0015" cy="209997"/>
            </a:xfrm>
            <a:custGeom>
              <a:avLst/>
              <a:gdLst/>
              <a:ahLst/>
              <a:cxnLst/>
              <a:rect l="l" t="t" r="r" b="b"/>
              <a:pathLst>
                <a:path w="500015" h="209997">
                  <a:moveTo>
                    <a:pt x="104998" y="0"/>
                  </a:moveTo>
                  <a:lnTo>
                    <a:pt x="395017" y="0"/>
                  </a:lnTo>
                  <a:cubicBezTo>
                    <a:pt x="453006" y="0"/>
                    <a:pt x="500015" y="47009"/>
                    <a:pt x="500015" y="104998"/>
                  </a:cubicBezTo>
                  <a:lnTo>
                    <a:pt x="500015" y="104998"/>
                  </a:lnTo>
                  <a:cubicBezTo>
                    <a:pt x="500015" y="162987"/>
                    <a:pt x="453006" y="209997"/>
                    <a:pt x="395017" y="209997"/>
                  </a:cubicBezTo>
                  <a:lnTo>
                    <a:pt x="104998" y="209997"/>
                  </a:lnTo>
                  <a:cubicBezTo>
                    <a:pt x="47009" y="209997"/>
                    <a:pt x="0" y="162987"/>
                    <a:pt x="0" y="104998"/>
                  </a:cubicBezTo>
                  <a:lnTo>
                    <a:pt x="0" y="104998"/>
                  </a:lnTo>
                  <a:cubicBezTo>
                    <a:pt x="0" y="47009"/>
                    <a:pt x="47009" y="0"/>
                    <a:pt x="104998" y="0"/>
                  </a:cubicBez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500015" cy="257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Resposta IA Agent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291013" y="3046329"/>
            <a:ext cx="1874944" cy="802843"/>
            <a:chOff x="0" y="0"/>
            <a:chExt cx="583696" cy="2499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83696" cy="249936"/>
            </a:xfrm>
            <a:custGeom>
              <a:avLst/>
              <a:gdLst/>
              <a:ahLst/>
              <a:cxnLst/>
              <a:rect l="l" t="t" r="r" b="b"/>
              <a:pathLst>
                <a:path w="583696" h="249936">
                  <a:moveTo>
                    <a:pt x="124968" y="0"/>
                  </a:moveTo>
                  <a:lnTo>
                    <a:pt x="458728" y="0"/>
                  </a:lnTo>
                  <a:cubicBezTo>
                    <a:pt x="527746" y="0"/>
                    <a:pt x="583696" y="55950"/>
                    <a:pt x="583696" y="124968"/>
                  </a:cubicBezTo>
                  <a:lnTo>
                    <a:pt x="583696" y="124968"/>
                  </a:lnTo>
                  <a:cubicBezTo>
                    <a:pt x="583696" y="158112"/>
                    <a:pt x="570530" y="189898"/>
                    <a:pt x="547094" y="213334"/>
                  </a:cubicBezTo>
                  <a:cubicBezTo>
                    <a:pt x="523658" y="236770"/>
                    <a:pt x="491872" y="249936"/>
                    <a:pt x="458728" y="249936"/>
                  </a:cubicBezTo>
                  <a:lnTo>
                    <a:pt x="124968" y="249936"/>
                  </a:lnTo>
                  <a:cubicBezTo>
                    <a:pt x="91824" y="249936"/>
                    <a:pt x="60038" y="236770"/>
                    <a:pt x="36602" y="213334"/>
                  </a:cubicBezTo>
                  <a:cubicBezTo>
                    <a:pt x="13166" y="189898"/>
                    <a:pt x="0" y="158112"/>
                    <a:pt x="0" y="124968"/>
                  </a:cubicBezTo>
                  <a:lnTo>
                    <a:pt x="0" y="124968"/>
                  </a:lnTo>
                  <a:cubicBezTo>
                    <a:pt x="0" y="91824"/>
                    <a:pt x="13166" y="60038"/>
                    <a:pt x="36602" y="36602"/>
                  </a:cubicBezTo>
                  <a:cubicBezTo>
                    <a:pt x="60038" y="13166"/>
                    <a:pt x="91824" y="0"/>
                    <a:pt x="124968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83696" cy="288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16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Check precisa 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 b="1" spc="16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de pesquisa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978902" y="2602989"/>
            <a:ext cx="2609136" cy="994281"/>
            <a:chOff x="0" y="0"/>
            <a:chExt cx="812260" cy="3095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260" cy="309533"/>
            </a:xfrm>
            <a:custGeom>
              <a:avLst/>
              <a:gdLst/>
              <a:ahLst/>
              <a:cxnLst/>
              <a:rect l="l" t="t" r="r" b="b"/>
              <a:pathLst>
                <a:path w="812260" h="309533">
                  <a:moveTo>
                    <a:pt x="151329" y="0"/>
                  </a:moveTo>
                  <a:lnTo>
                    <a:pt x="660931" y="0"/>
                  </a:lnTo>
                  <a:cubicBezTo>
                    <a:pt x="701066" y="0"/>
                    <a:pt x="739557" y="15944"/>
                    <a:pt x="767937" y="44323"/>
                  </a:cubicBezTo>
                  <a:cubicBezTo>
                    <a:pt x="796316" y="72703"/>
                    <a:pt x="812260" y="111194"/>
                    <a:pt x="812260" y="151329"/>
                  </a:cubicBezTo>
                  <a:lnTo>
                    <a:pt x="812260" y="158204"/>
                  </a:lnTo>
                  <a:cubicBezTo>
                    <a:pt x="812260" y="241781"/>
                    <a:pt x="744508" y="309533"/>
                    <a:pt x="660931" y="309533"/>
                  </a:cubicBezTo>
                  <a:lnTo>
                    <a:pt x="151329" y="309533"/>
                  </a:lnTo>
                  <a:cubicBezTo>
                    <a:pt x="111194" y="309533"/>
                    <a:pt x="72703" y="293590"/>
                    <a:pt x="44323" y="265210"/>
                  </a:cubicBezTo>
                  <a:cubicBezTo>
                    <a:pt x="15944" y="236830"/>
                    <a:pt x="0" y="198339"/>
                    <a:pt x="0" y="158204"/>
                  </a:cubicBezTo>
                  <a:lnTo>
                    <a:pt x="0" y="151329"/>
                  </a:lnTo>
                  <a:cubicBezTo>
                    <a:pt x="0" y="111194"/>
                    <a:pt x="15944" y="72703"/>
                    <a:pt x="44323" y="44323"/>
                  </a:cubicBezTo>
                  <a:cubicBezTo>
                    <a:pt x="72703" y="15944"/>
                    <a:pt x="111194" y="0"/>
                    <a:pt x="151329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2260" cy="357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 spc="21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Geração da resposta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930190" y="4557719"/>
            <a:ext cx="2048713" cy="819150"/>
            <a:chOff x="0" y="0"/>
            <a:chExt cx="637793" cy="2550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7793" cy="255013"/>
            </a:xfrm>
            <a:custGeom>
              <a:avLst/>
              <a:gdLst/>
              <a:ahLst/>
              <a:cxnLst/>
              <a:rect l="l" t="t" r="r" b="b"/>
              <a:pathLst>
                <a:path w="637793" h="255013">
                  <a:moveTo>
                    <a:pt x="127506" y="0"/>
                  </a:moveTo>
                  <a:lnTo>
                    <a:pt x="510286" y="0"/>
                  </a:lnTo>
                  <a:cubicBezTo>
                    <a:pt x="580706" y="0"/>
                    <a:pt x="637793" y="57087"/>
                    <a:pt x="637793" y="127506"/>
                  </a:cubicBezTo>
                  <a:lnTo>
                    <a:pt x="637793" y="127506"/>
                  </a:lnTo>
                  <a:cubicBezTo>
                    <a:pt x="637793" y="197926"/>
                    <a:pt x="580706" y="255013"/>
                    <a:pt x="510286" y="255013"/>
                  </a:cubicBezTo>
                  <a:lnTo>
                    <a:pt x="127506" y="255013"/>
                  </a:lnTo>
                  <a:cubicBezTo>
                    <a:pt x="57087" y="255013"/>
                    <a:pt x="0" y="197926"/>
                    <a:pt x="0" y="127506"/>
                  </a:cubicBezTo>
                  <a:lnTo>
                    <a:pt x="0" y="127506"/>
                  </a:lnTo>
                  <a:cubicBezTo>
                    <a:pt x="0" y="57087"/>
                    <a:pt x="57087" y="0"/>
                    <a:pt x="127506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637793" cy="3026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 spc="21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Pesquisa na internet</a:t>
              </a:r>
            </a:p>
          </p:txBody>
        </p:sp>
      </p:grpSp>
      <p:sp>
        <p:nvSpPr>
          <p:cNvPr id="27" name="AutoShape 27"/>
          <p:cNvSpPr/>
          <p:nvPr/>
        </p:nvSpPr>
        <p:spPr>
          <a:xfrm flipH="1">
            <a:off x="7228485" y="3849172"/>
            <a:ext cx="0" cy="813322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 flipV="1">
            <a:off x="8165958" y="3100130"/>
            <a:ext cx="637572" cy="347621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 flipV="1">
            <a:off x="10978902" y="3597270"/>
            <a:ext cx="1304568" cy="13700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0" name="Group 30"/>
          <p:cNvGrpSpPr/>
          <p:nvPr/>
        </p:nvGrpSpPr>
        <p:grpSpPr>
          <a:xfrm rot="81946">
            <a:off x="4123636" y="3116228"/>
            <a:ext cx="1443046" cy="628650"/>
            <a:chOff x="0" y="0"/>
            <a:chExt cx="449240" cy="19570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49240" cy="195707"/>
            </a:xfrm>
            <a:custGeom>
              <a:avLst/>
              <a:gdLst/>
              <a:ahLst/>
              <a:cxnLst/>
              <a:rect l="l" t="t" r="r" b="b"/>
              <a:pathLst>
                <a:path w="449240" h="195707">
                  <a:moveTo>
                    <a:pt x="97854" y="0"/>
                  </a:moveTo>
                  <a:lnTo>
                    <a:pt x="351387" y="0"/>
                  </a:lnTo>
                  <a:cubicBezTo>
                    <a:pt x="377339" y="0"/>
                    <a:pt x="402229" y="10310"/>
                    <a:pt x="420580" y="28661"/>
                  </a:cubicBezTo>
                  <a:cubicBezTo>
                    <a:pt x="438931" y="47012"/>
                    <a:pt x="449240" y="71901"/>
                    <a:pt x="449240" y="97854"/>
                  </a:cubicBezTo>
                  <a:lnTo>
                    <a:pt x="449240" y="97854"/>
                  </a:lnTo>
                  <a:cubicBezTo>
                    <a:pt x="449240" y="151897"/>
                    <a:pt x="405430" y="195707"/>
                    <a:pt x="351387" y="195707"/>
                  </a:cubicBezTo>
                  <a:lnTo>
                    <a:pt x="97854" y="195707"/>
                  </a:lnTo>
                  <a:cubicBezTo>
                    <a:pt x="43811" y="195707"/>
                    <a:pt x="0" y="151897"/>
                    <a:pt x="0" y="97854"/>
                  </a:cubicBezTo>
                  <a:lnTo>
                    <a:pt x="0" y="97854"/>
                  </a:lnTo>
                  <a:cubicBezTo>
                    <a:pt x="0" y="43811"/>
                    <a:pt x="43811" y="0"/>
                    <a:pt x="97854" y="0"/>
                  </a:cubicBezTo>
                  <a:close/>
                </a:path>
              </a:pathLst>
            </a:custGeom>
            <a:solidFill>
              <a:srgbClr val="EEF6F9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449240" cy="233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Sem docs. relacionados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506962" y="4662494"/>
            <a:ext cx="1443046" cy="609600"/>
            <a:chOff x="0" y="0"/>
            <a:chExt cx="449240" cy="18977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49240" cy="189777"/>
            </a:xfrm>
            <a:custGeom>
              <a:avLst/>
              <a:gdLst/>
              <a:ahLst/>
              <a:cxnLst/>
              <a:rect l="l" t="t" r="r" b="b"/>
              <a:pathLst>
                <a:path w="449240" h="189777">
                  <a:moveTo>
                    <a:pt x="94888" y="0"/>
                  </a:moveTo>
                  <a:lnTo>
                    <a:pt x="354352" y="0"/>
                  </a:lnTo>
                  <a:cubicBezTo>
                    <a:pt x="406757" y="0"/>
                    <a:pt x="449240" y="42483"/>
                    <a:pt x="449240" y="94888"/>
                  </a:cubicBezTo>
                  <a:lnTo>
                    <a:pt x="449240" y="94888"/>
                  </a:lnTo>
                  <a:cubicBezTo>
                    <a:pt x="449240" y="120054"/>
                    <a:pt x="439243" y="144190"/>
                    <a:pt x="421448" y="161985"/>
                  </a:cubicBezTo>
                  <a:cubicBezTo>
                    <a:pt x="403653" y="179780"/>
                    <a:pt x="379518" y="189777"/>
                    <a:pt x="354352" y="189777"/>
                  </a:cubicBezTo>
                  <a:lnTo>
                    <a:pt x="94888" y="189777"/>
                  </a:lnTo>
                  <a:cubicBezTo>
                    <a:pt x="42483" y="189777"/>
                    <a:pt x="0" y="147294"/>
                    <a:pt x="0" y="94888"/>
                  </a:cubicBezTo>
                  <a:lnTo>
                    <a:pt x="0" y="94888"/>
                  </a:lnTo>
                  <a:cubicBezTo>
                    <a:pt x="0" y="42483"/>
                    <a:pt x="42483" y="0"/>
                    <a:pt x="94888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449240" cy="227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Precisa  de pesquisa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803530" y="2748785"/>
            <a:ext cx="1443046" cy="702690"/>
            <a:chOff x="0" y="0"/>
            <a:chExt cx="449240" cy="21875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49240" cy="218757"/>
            </a:xfrm>
            <a:custGeom>
              <a:avLst/>
              <a:gdLst/>
              <a:ahLst/>
              <a:cxnLst/>
              <a:rect l="l" t="t" r="r" b="b"/>
              <a:pathLst>
                <a:path w="449240" h="218757">
                  <a:moveTo>
                    <a:pt x="109379" y="0"/>
                  </a:moveTo>
                  <a:lnTo>
                    <a:pt x="339862" y="0"/>
                  </a:lnTo>
                  <a:cubicBezTo>
                    <a:pt x="368871" y="0"/>
                    <a:pt x="396692" y="11524"/>
                    <a:pt x="417204" y="32036"/>
                  </a:cubicBezTo>
                  <a:cubicBezTo>
                    <a:pt x="437717" y="52549"/>
                    <a:pt x="449240" y="80370"/>
                    <a:pt x="449240" y="109379"/>
                  </a:cubicBezTo>
                  <a:lnTo>
                    <a:pt x="449240" y="109379"/>
                  </a:lnTo>
                  <a:cubicBezTo>
                    <a:pt x="449240" y="138388"/>
                    <a:pt x="437717" y="166208"/>
                    <a:pt x="417204" y="186721"/>
                  </a:cubicBezTo>
                  <a:cubicBezTo>
                    <a:pt x="396692" y="207233"/>
                    <a:pt x="368871" y="218757"/>
                    <a:pt x="339862" y="218757"/>
                  </a:cubicBezTo>
                  <a:lnTo>
                    <a:pt x="109379" y="218757"/>
                  </a:lnTo>
                  <a:cubicBezTo>
                    <a:pt x="80370" y="218757"/>
                    <a:pt x="52549" y="207233"/>
                    <a:pt x="32036" y="186721"/>
                  </a:cubicBezTo>
                  <a:cubicBezTo>
                    <a:pt x="11524" y="166208"/>
                    <a:pt x="0" y="138388"/>
                    <a:pt x="0" y="109379"/>
                  </a:cubicBezTo>
                  <a:lnTo>
                    <a:pt x="0" y="109379"/>
                  </a:lnTo>
                  <a:cubicBezTo>
                    <a:pt x="0" y="80370"/>
                    <a:pt x="11524" y="52549"/>
                    <a:pt x="32036" y="32036"/>
                  </a:cubicBezTo>
                  <a:cubicBezTo>
                    <a:pt x="52549" y="11524"/>
                    <a:pt x="80370" y="0"/>
                    <a:pt x="109379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449240" cy="256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Geração simples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>
            <a:off x="5566478" y="3447751"/>
            <a:ext cx="724536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 flipH="1">
            <a:off x="12188716" y="2232111"/>
            <a:ext cx="0" cy="352425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11356645" y="1772698"/>
            <a:ext cx="1664141" cy="459414"/>
            <a:chOff x="0" y="0"/>
            <a:chExt cx="518070" cy="14302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18070" cy="143022"/>
            </a:xfrm>
            <a:custGeom>
              <a:avLst/>
              <a:gdLst/>
              <a:ahLst/>
              <a:cxnLst/>
              <a:rect l="l" t="t" r="r" b="b"/>
              <a:pathLst>
                <a:path w="518070" h="143022">
                  <a:moveTo>
                    <a:pt x="71511" y="0"/>
                  </a:moveTo>
                  <a:lnTo>
                    <a:pt x="446559" y="0"/>
                  </a:lnTo>
                  <a:cubicBezTo>
                    <a:pt x="486054" y="0"/>
                    <a:pt x="518070" y="32017"/>
                    <a:pt x="518070" y="71511"/>
                  </a:cubicBezTo>
                  <a:lnTo>
                    <a:pt x="518070" y="71511"/>
                  </a:lnTo>
                  <a:cubicBezTo>
                    <a:pt x="518070" y="111005"/>
                    <a:pt x="486054" y="143022"/>
                    <a:pt x="446559" y="143022"/>
                  </a:cubicBezTo>
                  <a:lnTo>
                    <a:pt x="71511" y="143022"/>
                  </a:lnTo>
                  <a:cubicBezTo>
                    <a:pt x="32017" y="143022"/>
                    <a:pt x="0" y="111005"/>
                    <a:pt x="0" y="71511"/>
                  </a:cubicBezTo>
                  <a:lnTo>
                    <a:pt x="0" y="71511"/>
                  </a:lnTo>
                  <a:cubicBezTo>
                    <a:pt x="0" y="32017"/>
                    <a:pt x="32017" y="0"/>
                    <a:pt x="71511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518070" cy="181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Qualidade boa</a:t>
              </a:r>
            </a:p>
          </p:txBody>
        </p:sp>
      </p:grpSp>
      <p:sp>
        <p:nvSpPr>
          <p:cNvPr id="44" name="AutoShape 44"/>
          <p:cNvSpPr/>
          <p:nvPr/>
        </p:nvSpPr>
        <p:spPr>
          <a:xfrm flipV="1">
            <a:off x="13588038" y="3071859"/>
            <a:ext cx="1201568" cy="282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0246576" y="3100130"/>
            <a:ext cx="732326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9752372" y="1734158"/>
            <a:ext cx="1604273" cy="268246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7" name="AutoShape 47"/>
          <p:cNvSpPr/>
          <p:nvPr/>
        </p:nvSpPr>
        <p:spPr>
          <a:xfrm>
            <a:off x="2136682" y="3046329"/>
            <a:ext cx="1979667" cy="36517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8" name="AutoShape 48"/>
          <p:cNvSpPr/>
          <p:nvPr/>
        </p:nvSpPr>
        <p:spPr>
          <a:xfrm>
            <a:off x="7950009" y="4967294"/>
            <a:ext cx="980181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69298" y="5934670"/>
            <a:ext cx="9954684" cy="965385"/>
            <a:chOff x="0" y="0"/>
            <a:chExt cx="2621810" cy="2542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1810" cy="254258"/>
            </a:xfrm>
            <a:custGeom>
              <a:avLst/>
              <a:gdLst/>
              <a:ahLst/>
              <a:cxnLst/>
              <a:rect l="l" t="t" r="r" b="b"/>
              <a:pathLst>
                <a:path w="2621810" h="254258">
                  <a:moveTo>
                    <a:pt x="34220" y="0"/>
                  </a:moveTo>
                  <a:lnTo>
                    <a:pt x="2587590" y="0"/>
                  </a:lnTo>
                  <a:cubicBezTo>
                    <a:pt x="2606489" y="0"/>
                    <a:pt x="2621810" y="15321"/>
                    <a:pt x="2621810" y="34220"/>
                  </a:cubicBezTo>
                  <a:lnTo>
                    <a:pt x="2621810" y="220038"/>
                  </a:lnTo>
                  <a:cubicBezTo>
                    <a:pt x="2621810" y="238937"/>
                    <a:pt x="2606489" y="254258"/>
                    <a:pt x="2587590" y="254258"/>
                  </a:cubicBezTo>
                  <a:lnTo>
                    <a:pt x="34220" y="254258"/>
                  </a:lnTo>
                  <a:cubicBezTo>
                    <a:pt x="15321" y="254258"/>
                    <a:pt x="0" y="238937"/>
                    <a:pt x="0" y="220038"/>
                  </a:cubicBezTo>
                  <a:lnTo>
                    <a:pt x="0" y="34220"/>
                  </a:lnTo>
                  <a:cubicBezTo>
                    <a:pt x="0" y="15321"/>
                    <a:pt x="15321" y="0"/>
                    <a:pt x="34220" y="0"/>
                  </a:cubicBezTo>
                  <a:close/>
                </a:path>
              </a:pathLst>
            </a:custGeom>
            <a:solidFill>
              <a:srgbClr val="F5F8E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621810" cy="311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88453" y="2191841"/>
            <a:ext cx="771999" cy="77199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788453" y="3471682"/>
            <a:ext cx="771999" cy="771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788453" y="6031363"/>
            <a:ext cx="771999" cy="77199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788453" y="4751522"/>
            <a:ext cx="771999" cy="77199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788453" y="7311203"/>
            <a:ext cx="771999" cy="771999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204270" y="1970908"/>
            <a:ext cx="8055030" cy="93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0"/>
              </a:lnSpc>
            </a:pPr>
            <a:r>
              <a:rPr lang="en-US" sz="4100">
                <a:solidFill>
                  <a:srgbClr val="FEFFFA"/>
                </a:solidFill>
                <a:latin typeface="Open Sans"/>
                <a:ea typeface="Open Sans"/>
                <a:cs typeface="Open Sans"/>
                <a:sym typeface="Open Sans"/>
              </a:rPr>
              <a:t>Contextualização do Problema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01847" y="2181410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4270" y="3243451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5F8EE"/>
                </a:solidFill>
                <a:latin typeface="Open Sans"/>
                <a:ea typeface="Open Sans"/>
                <a:cs typeface="Open Sans"/>
                <a:sym typeface="Open Sans"/>
              </a:rPr>
              <a:t>Pré processamento de dados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01847" y="3461251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04270" y="5788538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 b="1">
                <a:solidFill>
                  <a:srgbClr val="1A40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Interface do chatbot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01847" y="6020932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04270" y="4525519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EFFFA"/>
                </a:solidFill>
                <a:latin typeface="Open Sans"/>
                <a:ea typeface="Open Sans"/>
                <a:cs typeface="Open Sans"/>
                <a:sym typeface="Open Sans"/>
              </a:rPr>
              <a:t>Lógica do Chatbot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01847" y="4741091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04270" y="7089656"/>
            <a:ext cx="7623446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Conclusão e Próximos Passos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901847" y="7300772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03753" y="2175753"/>
            <a:ext cx="4083499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Agenda</a:t>
            </a: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16545" y="4810139"/>
            <a:ext cx="5308148" cy="4206707"/>
          </a:xfrm>
          <a:custGeom>
            <a:avLst/>
            <a:gdLst/>
            <a:ahLst/>
            <a:cxnLst/>
            <a:rect l="l" t="t" r="r" b="b"/>
            <a:pathLst>
              <a:path w="5308148" h="4206707">
                <a:moveTo>
                  <a:pt x="0" y="0"/>
                </a:moveTo>
                <a:lnTo>
                  <a:pt x="5308148" y="0"/>
                </a:lnTo>
                <a:lnTo>
                  <a:pt x="5308148" y="4206707"/>
                </a:lnTo>
                <a:lnTo>
                  <a:pt x="0" y="4206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8285" y="5088040"/>
            <a:ext cx="434527" cy="521172"/>
          </a:xfrm>
          <a:custGeom>
            <a:avLst/>
            <a:gdLst/>
            <a:ahLst/>
            <a:cxnLst/>
            <a:rect l="l" t="t" r="r" b="b"/>
            <a:pathLst>
              <a:path w="434527" h="521172">
                <a:moveTo>
                  <a:pt x="0" y="0"/>
                </a:moveTo>
                <a:lnTo>
                  <a:pt x="434527" y="0"/>
                </a:lnTo>
                <a:lnTo>
                  <a:pt x="434527" y="521173"/>
                </a:lnTo>
                <a:lnTo>
                  <a:pt x="0" y="521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65472" y="5088040"/>
            <a:ext cx="434527" cy="521172"/>
          </a:xfrm>
          <a:custGeom>
            <a:avLst/>
            <a:gdLst/>
            <a:ahLst/>
            <a:cxnLst/>
            <a:rect l="l" t="t" r="r" b="b"/>
            <a:pathLst>
              <a:path w="434527" h="521172">
                <a:moveTo>
                  <a:pt x="0" y="0"/>
                </a:moveTo>
                <a:lnTo>
                  <a:pt x="434528" y="0"/>
                </a:lnTo>
                <a:lnTo>
                  <a:pt x="434528" y="521173"/>
                </a:lnTo>
                <a:lnTo>
                  <a:pt x="0" y="521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46922" y="5088040"/>
            <a:ext cx="434527" cy="521172"/>
          </a:xfrm>
          <a:custGeom>
            <a:avLst/>
            <a:gdLst/>
            <a:ahLst/>
            <a:cxnLst/>
            <a:rect l="l" t="t" r="r" b="b"/>
            <a:pathLst>
              <a:path w="434527" h="521172">
                <a:moveTo>
                  <a:pt x="0" y="0"/>
                </a:moveTo>
                <a:lnTo>
                  <a:pt x="434527" y="0"/>
                </a:lnTo>
                <a:lnTo>
                  <a:pt x="434527" y="521173"/>
                </a:lnTo>
                <a:lnTo>
                  <a:pt x="0" y="521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07448" y="4663851"/>
            <a:ext cx="8426242" cy="4953001"/>
            <a:chOff x="0" y="0"/>
            <a:chExt cx="11234990" cy="66040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34990" cy="6604001"/>
            </a:xfrm>
            <a:custGeom>
              <a:avLst/>
              <a:gdLst/>
              <a:ahLst/>
              <a:cxnLst/>
              <a:rect l="l" t="t" r="r" b="b"/>
              <a:pathLst>
                <a:path w="11234990" h="6604001">
                  <a:moveTo>
                    <a:pt x="0" y="0"/>
                  </a:moveTo>
                  <a:lnTo>
                    <a:pt x="11234990" y="0"/>
                  </a:lnTo>
                  <a:lnTo>
                    <a:pt x="11234990" y="6604001"/>
                  </a:lnTo>
                  <a:lnTo>
                    <a:pt x="0" y="6604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186" t="-13505" r="-5012"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0" y="0"/>
              <a:ext cx="11234990" cy="6604001"/>
              <a:chOff x="0" y="0"/>
              <a:chExt cx="2219257" cy="130449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219257" cy="1304494"/>
              </a:xfrm>
              <a:custGeom>
                <a:avLst/>
                <a:gdLst/>
                <a:ahLst/>
                <a:cxnLst/>
                <a:rect l="l" t="t" r="r" b="b"/>
                <a:pathLst>
                  <a:path w="2219257" h="1304494">
                    <a:moveTo>
                      <a:pt x="22970" y="0"/>
                    </a:moveTo>
                    <a:lnTo>
                      <a:pt x="2196287" y="0"/>
                    </a:lnTo>
                    <a:cubicBezTo>
                      <a:pt x="2208973" y="0"/>
                      <a:pt x="2219257" y="10284"/>
                      <a:pt x="2219257" y="22970"/>
                    </a:cubicBezTo>
                    <a:lnTo>
                      <a:pt x="2219257" y="1281524"/>
                    </a:lnTo>
                    <a:cubicBezTo>
                      <a:pt x="2219257" y="1294210"/>
                      <a:pt x="2208973" y="1304494"/>
                      <a:pt x="2196287" y="1304494"/>
                    </a:cubicBezTo>
                    <a:lnTo>
                      <a:pt x="22970" y="1304494"/>
                    </a:lnTo>
                    <a:cubicBezTo>
                      <a:pt x="10284" y="1304494"/>
                      <a:pt x="0" y="1294210"/>
                      <a:pt x="0" y="1281524"/>
                    </a:cubicBezTo>
                    <a:lnTo>
                      <a:pt x="0" y="22970"/>
                    </a:lnTo>
                    <a:cubicBezTo>
                      <a:pt x="0" y="10284"/>
                      <a:pt x="10284" y="0"/>
                      <a:pt x="22970" y="0"/>
                    </a:cubicBezTo>
                    <a:close/>
                  </a:path>
                </a:pathLst>
              </a:custGeom>
              <a:solidFill>
                <a:srgbClr val="F5F8EE">
                  <a:alpha val="47843"/>
                </a:srgbClr>
              </a:solidFill>
              <a:ln w="19050" cap="rnd">
                <a:solidFill>
                  <a:srgbClr val="000000">
                    <a:alpha val="47843"/>
                  </a:srgbClr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2219257" cy="13425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233892" y="441407"/>
              <a:ext cx="3694608" cy="943253"/>
              <a:chOff x="0" y="0"/>
              <a:chExt cx="729799" cy="18632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29799" cy="186322"/>
              </a:xfrm>
              <a:custGeom>
                <a:avLst/>
                <a:gdLst/>
                <a:ahLst/>
                <a:cxnLst/>
                <a:rect l="l" t="t" r="r" b="b"/>
                <a:pathLst>
                  <a:path w="729799" h="186322">
                    <a:moveTo>
                      <a:pt x="33527" y="0"/>
                    </a:moveTo>
                    <a:lnTo>
                      <a:pt x="696272" y="0"/>
                    </a:lnTo>
                    <a:cubicBezTo>
                      <a:pt x="705164" y="0"/>
                      <a:pt x="713692" y="3532"/>
                      <a:pt x="719979" y="9820"/>
                    </a:cubicBezTo>
                    <a:cubicBezTo>
                      <a:pt x="726267" y="16108"/>
                      <a:pt x="729799" y="24635"/>
                      <a:pt x="729799" y="33527"/>
                    </a:cubicBezTo>
                    <a:lnTo>
                      <a:pt x="729799" y="152794"/>
                    </a:lnTo>
                    <a:cubicBezTo>
                      <a:pt x="729799" y="161686"/>
                      <a:pt x="726267" y="170214"/>
                      <a:pt x="719979" y="176502"/>
                    </a:cubicBezTo>
                    <a:cubicBezTo>
                      <a:pt x="713692" y="182789"/>
                      <a:pt x="705164" y="186322"/>
                      <a:pt x="696272" y="186322"/>
                    </a:cubicBezTo>
                    <a:lnTo>
                      <a:pt x="33527" y="186322"/>
                    </a:lnTo>
                    <a:cubicBezTo>
                      <a:pt x="24635" y="186322"/>
                      <a:pt x="16108" y="182789"/>
                      <a:pt x="9820" y="176502"/>
                    </a:cubicBezTo>
                    <a:cubicBezTo>
                      <a:pt x="3532" y="170214"/>
                      <a:pt x="0" y="161686"/>
                      <a:pt x="0" y="152794"/>
                    </a:cubicBezTo>
                    <a:lnTo>
                      <a:pt x="0" y="33527"/>
                    </a:lnTo>
                    <a:cubicBezTo>
                      <a:pt x="0" y="24635"/>
                      <a:pt x="3532" y="16108"/>
                      <a:pt x="9820" y="9820"/>
                    </a:cubicBezTo>
                    <a:cubicBezTo>
                      <a:pt x="16108" y="3532"/>
                      <a:pt x="24635" y="0"/>
                      <a:pt x="33527" y="0"/>
                    </a:cubicBezTo>
                    <a:close/>
                  </a:path>
                </a:pathLst>
              </a:custGeom>
              <a:solidFill>
                <a:srgbClr val="FEFFFA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729799" cy="2244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2240"/>
                  </a:lnSpc>
                </a:pPr>
                <a:r>
                  <a:rPr lang="en-US" sz="1600" b="1" spc="4">
                    <a:solidFill>
                      <a:srgbClr val="1A401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Seleção do Municipio 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4483699" y="441407"/>
              <a:ext cx="2052744" cy="943253"/>
              <a:chOff x="0" y="0"/>
              <a:chExt cx="405480" cy="18632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05480" cy="186322"/>
              </a:xfrm>
              <a:custGeom>
                <a:avLst/>
                <a:gdLst/>
                <a:ahLst/>
                <a:cxnLst/>
                <a:rect l="l" t="t" r="r" b="b"/>
                <a:pathLst>
                  <a:path w="405480" h="186322">
                    <a:moveTo>
                      <a:pt x="60344" y="0"/>
                    </a:moveTo>
                    <a:lnTo>
                      <a:pt x="345136" y="0"/>
                    </a:lnTo>
                    <a:cubicBezTo>
                      <a:pt x="361141" y="0"/>
                      <a:pt x="376489" y="6358"/>
                      <a:pt x="387806" y="17674"/>
                    </a:cubicBezTo>
                    <a:cubicBezTo>
                      <a:pt x="399123" y="28991"/>
                      <a:pt x="405480" y="44340"/>
                      <a:pt x="405480" y="60344"/>
                    </a:cubicBezTo>
                    <a:lnTo>
                      <a:pt x="405480" y="125978"/>
                    </a:lnTo>
                    <a:cubicBezTo>
                      <a:pt x="405480" y="141982"/>
                      <a:pt x="399123" y="157331"/>
                      <a:pt x="387806" y="168647"/>
                    </a:cubicBezTo>
                    <a:cubicBezTo>
                      <a:pt x="376489" y="179964"/>
                      <a:pt x="361141" y="186322"/>
                      <a:pt x="345136" y="186322"/>
                    </a:cubicBezTo>
                    <a:lnTo>
                      <a:pt x="60344" y="186322"/>
                    </a:lnTo>
                    <a:cubicBezTo>
                      <a:pt x="44340" y="186322"/>
                      <a:pt x="28991" y="179964"/>
                      <a:pt x="17674" y="168647"/>
                    </a:cubicBezTo>
                    <a:cubicBezTo>
                      <a:pt x="6358" y="157331"/>
                      <a:pt x="0" y="141982"/>
                      <a:pt x="0" y="125978"/>
                    </a:cubicBezTo>
                    <a:lnTo>
                      <a:pt x="0" y="60344"/>
                    </a:lnTo>
                    <a:cubicBezTo>
                      <a:pt x="0" y="44340"/>
                      <a:pt x="6358" y="28991"/>
                      <a:pt x="17674" y="17674"/>
                    </a:cubicBezTo>
                    <a:cubicBezTo>
                      <a:pt x="28991" y="6358"/>
                      <a:pt x="44340" y="0"/>
                      <a:pt x="60344" y="0"/>
                    </a:cubicBezTo>
                    <a:close/>
                  </a:path>
                </a:pathLst>
              </a:custGeom>
              <a:solidFill>
                <a:srgbClr val="FEFFFA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405480" cy="2244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2240"/>
                  </a:lnSpc>
                </a:pPr>
                <a:r>
                  <a:rPr lang="en-US" sz="1600" b="1" spc="4">
                    <a:solidFill>
                      <a:srgbClr val="1A401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Chat    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7095244" y="441407"/>
              <a:ext cx="3836770" cy="943253"/>
              <a:chOff x="0" y="0"/>
              <a:chExt cx="757881" cy="1863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757880" cy="186322"/>
              </a:xfrm>
              <a:custGeom>
                <a:avLst/>
                <a:gdLst/>
                <a:ahLst/>
                <a:cxnLst/>
                <a:rect l="l" t="t" r="r" b="b"/>
                <a:pathLst>
                  <a:path w="757880" h="186322">
                    <a:moveTo>
                      <a:pt x="32285" y="0"/>
                    </a:moveTo>
                    <a:lnTo>
                      <a:pt x="725595" y="0"/>
                    </a:lnTo>
                    <a:cubicBezTo>
                      <a:pt x="743426" y="0"/>
                      <a:pt x="757880" y="14455"/>
                      <a:pt x="757880" y="32285"/>
                    </a:cubicBezTo>
                    <a:lnTo>
                      <a:pt x="757880" y="154036"/>
                    </a:lnTo>
                    <a:cubicBezTo>
                      <a:pt x="757880" y="162599"/>
                      <a:pt x="754479" y="170811"/>
                      <a:pt x="748424" y="176866"/>
                    </a:cubicBezTo>
                    <a:cubicBezTo>
                      <a:pt x="742370" y="182920"/>
                      <a:pt x="734158" y="186322"/>
                      <a:pt x="725595" y="186322"/>
                    </a:cubicBezTo>
                    <a:lnTo>
                      <a:pt x="32285" y="186322"/>
                    </a:lnTo>
                    <a:cubicBezTo>
                      <a:pt x="14455" y="186322"/>
                      <a:pt x="0" y="171867"/>
                      <a:pt x="0" y="154036"/>
                    </a:cubicBezTo>
                    <a:lnTo>
                      <a:pt x="0" y="32285"/>
                    </a:lnTo>
                    <a:cubicBezTo>
                      <a:pt x="0" y="23723"/>
                      <a:pt x="3401" y="15511"/>
                      <a:pt x="9456" y="9456"/>
                    </a:cubicBezTo>
                    <a:cubicBezTo>
                      <a:pt x="15511" y="3401"/>
                      <a:pt x="23723" y="0"/>
                      <a:pt x="32285" y="0"/>
                    </a:cubicBezTo>
                    <a:close/>
                  </a:path>
                </a:pathLst>
              </a:custGeom>
              <a:solidFill>
                <a:srgbClr val="FEFFFA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757881" cy="2244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2240"/>
                  </a:lnSpc>
                </a:pPr>
                <a:r>
                  <a:rPr lang="en-US" sz="1600" b="1" spc="4">
                    <a:solidFill>
                      <a:srgbClr val="1A401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Sessão de Indicadores  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61011" y="2029223"/>
              <a:ext cx="10698122" cy="943253"/>
              <a:chOff x="0" y="0"/>
              <a:chExt cx="2113209" cy="1863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113209" cy="186322"/>
              </a:xfrm>
              <a:custGeom>
                <a:avLst/>
                <a:gdLst/>
                <a:ahLst/>
                <a:cxnLst/>
                <a:rect l="l" t="t" r="r" b="b"/>
                <a:pathLst>
                  <a:path w="2113209" h="186322">
                    <a:moveTo>
                      <a:pt x="11579" y="0"/>
                    </a:moveTo>
                    <a:lnTo>
                      <a:pt x="2101630" y="0"/>
                    </a:lnTo>
                    <a:cubicBezTo>
                      <a:pt x="2104701" y="0"/>
                      <a:pt x="2107646" y="1220"/>
                      <a:pt x="2109818" y="3391"/>
                    </a:cubicBezTo>
                    <a:cubicBezTo>
                      <a:pt x="2111989" y="5563"/>
                      <a:pt x="2113209" y="8508"/>
                      <a:pt x="2113209" y="11579"/>
                    </a:cubicBezTo>
                    <a:lnTo>
                      <a:pt x="2113209" y="174743"/>
                    </a:lnTo>
                    <a:cubicBezTo>
                      <a:pt x="2113209" y="177814"/>
                      <a:pt x="2111989" y="180759"/>
                      <a:pt x="2109818" y="182930"/>
                    </a:cubicBezTo>
                    <a:cubicBezTo>
                      <a:pt x="2107646" y="185102"/>
                      <a:pt x="2104701" y="186322"/>
                      <a:pt x="2101630" y="186322"/>
                    </a:cubicBezTo>
                    <a:lnTo>
                      <a:pt x="11579" y="186322"/>
                    </a:lnTo>
                    <a:cubicBezTo>
                      <a:pt x="8508" y="186322"/>
                      <a:pt x="5563" y="185102"/>
                      <a:pt x="3391" y="182930"/>
                    </a:cubicBezTo>
                    <a:cubicBezTo>
                      <a:pt x="1220" y="180759"/>
                      <a:pt x="0" y="177814"/>
                      <a:pt x="0" y="174743"/>
                    </a:cubicBezTo>
                    <a:lnTo>
                      <a:pt x="0" y="11579"/>
                    </a:lnTo>
                    <a:cubicBezTo>
                      <a:pt x="0" y="8508"/>
                      <a:pt x="1220" y="5563"/>
                      <a:pt x="3391" y="3391"/>
                    </a:cubicBezTo>
                    <a:cubicBezTo>
                      <a:pt x="5563" y="1220"/>
                      <a:pt x="8508" y="0"/>
                      <a:pt x="11579" y="0"/>
                    </a:cubicBezTo>
                    <a:close/>
                  </a:path>
                </a:pathLst>
              </a:custGeom>
              <a:solidFill>
                <a:srgbClr val="FEFFFA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2113209" cy="2244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r>
                  <a:rPr lang="en-US" sz="1600" b="1" spc="4">
                    <a:solidFill>
                      <a:srgbClr val="1A401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Request Handling</a:t>
                </a:r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3169215" y="2157647"/>
              <a:ext cx="686404" cy="686404"/>
            </a:xfrm>
            <a:custGeom>
              <a:avLst/>
              <a:gdLst/>
              <a:ahLst/>
              <a:cxnLst/>
              <a:rect l="l" t="t" r="r" b="b"/>
              <a:pathLst>
                <a:path w="686404" h="686404">
                  <a:moveTo>
                    <a:pt x="0" y="0"/>
                  </a:moveTo>
                  <a:lnTo>
                    <a:pt x="686404" y="0"/>
                  </a:lnTo>
                  <a:lnTo>
                    <a:pt x="686404" y="686404"/>
                  </a:lnTo>
                  <a:lnTo>
                    <a:pt x="0" y="6864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4" name="AutoShape 24"/>
            <p:cNvSpPr/>
            <p:nvPr/>
          </p:nvSpPr>
          <p:spPr>
            <a:xfrm flipV="1">
              <a:off x="5510071" y="1384661"/>
              <a:ext cx="0" cy="644562"/>
            </a:xfrm>
            <a:prstGeom prst="line">
              <a:avLst/>
            </a:prstGeom>
            <a:ln w="76200" cap="flat">
              <a:solidFill>
                <a:srgbClr val="607287"/>
              </a:solidFill>
              <a:prstDash val="solid"/>
              <a:headEnd type="arrow" w="med" len="sm"/>
              <a:tailEnd type="arrow" w="med" len="sm"/>
            </a:ln>
          </p:spPr>
        </p:sp>
        <p:sp>
          <p:nvSpPr>
            <p:cNvPr id="25" name="AutoShape 25"/>
            <p:cNvSpPr/>
            <p:nvPr/>
          </p:nvSpPr>
          <p:spPr>
            <a:xfrm flipV="1">
              <a:off x="2081196" y="1384661"/>
              <a:ext cx="0" cy="644562"/>
            </a:xfrm>
            <a:prstGeom prst="line">
              <a:avLst/>
            </a:prstGeom>
            <a:ln w="76200" cap="flat">
              <a:solidFill>
                <a:srgbClr val="607287"/>
              </a:solidFill>
              <a:prstDash val="solid"/>
              <a:headEnd type="arrow" w="med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V="1">
              <a:off x="9013629" y="1384661"/>
              <a:ext cx="0" cy="530262"/>
            </a:xfrm>
            <a:prstGeom prst="line">
              <a:avLst/>
            </a:prstGeom>
            <a:ln w="76200" cap="flat">
              <a:solidFill>
                <a:srgbClr val="607287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27" name="Group 27"/>
            <p:cNvGrpSpPr/>
            <p:nvPr/>
          </p:nvGrpSpPr>
          <p:grpSpPr>
            <a:xfrm>
              <a:off x="485755" y="3607476"/>
              <a:ext cx="6492561" cy="943253"/>
              <a:chOff x="0" y="0"/>
              <a:chExt cx="1282481" cy="1863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82481" cy="186322"/>
              </a:xfrm>
              <a:custGeom>
                <a:avLst/>
                <a:gdLst/>
                <a:ahLst/>
                <a:cxnLst/>
                <a:rect l="l" t="t" r="r" b="b"/>
                <a:pathLst>
                  <a:path w="1282481" h="186322">
                    <a:moveTo>
                      <a:pt x="19079" y="0"/>
                    </a:moveTo>
                    <a:lnTo>
                      <a:pt x="1263402" y="0"/>
                    </a:lnTo>
                    <a:cubicBezTo>
                      <a:pt x="1268462" y="0"/>
                      <a:pt x="1273315" y="2010"/>
                      <a:pt x="1276893" y="5588"/>
                    </a:cubicBezTo>
                    <a:cubicBezTo>
                      <a:pt x="1280471" y="9166"/>
                      <a:pt x="1282481" y="14019"/>
                      <a:pt x="1282481" y="19079"/>
                    </a:cubicBezTo>
                    <a:lnTo>
                      <a:pt x="1282481" y="167243"/>
                    </a:lnTo>
                    <a:cubicBezTo>
                      <a:pt x="1282481" y="177780"/>
                      <a:pt x="1273939" y="186322"/>
                      <a:pt x="1263402" y="186322"/>
                    </a:cubicBezTo>
                    <a:lnTo>
                      <a:pt x="19079" y="186322"/>
                    </a:lnTo>
                    <a:cubicBezTo>
                      <a:pt x="8542" y="186322"/>
                      <a:pt x="0" y="177780"/>
                      <a:pt x="0" y="167243"/>
                    </a:cubicBezTo>
                    <a:lnTo>
                      <a:pt x="0" y="19079"/>
                    </a:lnTo>
                    <a:cubicBezTo>
                      <a:pt x="0" y="8542"/>
                      <a:pt x="8542" y="0"/>
                      <a:pt x="19079" y="0"/>
                    </a:cubicBezTo>
                    <a:close/>
                  </a:path>
                </a:pathLst>
              </a:custGeom>
              <a:solidFill>
                <a:srgbClr val="FEFFFA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282481" cy="2244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r>
                  <a:rPr lang="en-US" sz="1600" b="1" spc="4">
                    <a:solidFill>
                      <a:srgbClr val="1A401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ChatBot Logic</a:t>
                </a:r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1868951" y="3731909"/>
              <a:ext cx="728867" cy="746116"/>
            </a:xfrm>
            <a:custGeom>
              <a:avLst/>
              <a:gdLst/>
              <a:ahLst/>
              <a:cxnLst/>
              <a:rect l="l" t="t" r="r" b="b"/>
              <a:pathLst>
                <a:path w="728867" h="746116">
                  <a:moveTo>
                    <a:pt x="0" y="0"/>
                  </a:moveTo>
                  <a:lnTo>
                    <a:pt x="728867" y="0"/>
                  </a:lnTo>
                  <a:lnTo>
                    <a:pt x="728867" y="746116"/>
                  </a:lnTo>
                  <a:lnTo>
                    <a:pt x="0" y="746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7965" b="-15819"/>
              </a:stretch>
            </a:blipFill>
          </p:spPr>
        </p:sp>
        <p:sp>
          <p:nvSpPr>
            <p:cNvPr id="31" name="AutoShape 31"/>
            <p:cNvSpPr/>
            <p:nvPr/>
          </p:nvSpPr>
          <p:spPr>
            <a:xfrm flipV="1">
              <a:off x="3518272" y="2972476"/>
              <a:ext cx="0" cy="644562"/>
            </a:xfrm>
            <a:prstGeom prst="line">
              <a:avLst/>
            </a:prstGeom>
            <a:ln w="76200" cap="flat">
              <a:solidFill>
                <a:srgbClr val="607287"/>
              </a:solidFill>
              <a:prstDash val="solid"/>
              <a:headEnd type="arrow" w="med" len="sm"/>
              <a:tailEnd type="arrow" w="med" len="sm"/>
            </a:ln>
          </p:spPr>
        </p:sp>
        <p:grpSp>
          <p:nvGrpSpPr>
            <p:cNvPr id="32" name="Group 32"/>
            <p:cNvGrpSpPr/>
            <p:nvPr/>
          </p:nvGrpSpPr>
          <p:grpSpPr>
            <a:xfrm>
              <a:off x="412873" y="5133246"/>
              <a:ext cx="2835956" cy="943253"/>
              <a:chOff x="0" y="0"/>
              <a:chExt cx="560189" cy="1863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560189" cy="186322"/>
              </a:xfrm>
              <a:custGeom>
                <a:avLst/>
                <a:gdLst/>
                <a:ahLst/>
                <a:cxnLst/>
                <a:rect l="l" t="t" r="r" b="b"/>
                <a:pathLst>
                  <a:path w="560189" h="186322">
                    <a:moveTo>
                      <a:pt x="43679" y="0"/>
                    </a:moveTo>
                    <a:lnTo>
                      <a:pt x="516510" y="0"/>
                    </a:lnTo>
                    <a:cubicBezTo>
                      <a:pt x="528094" y="0"/>
                      <a:pt x="539204" y="4602"/>
                      <a:pt x="547396" y="12793"/>
                    </a:cubicBezTo>
                    <a:cubicBezTo>
                      <a:pt x="555587" y="20985"/>
                      <a:pt x="560189" y="32094"/>
                      <a:pt x="560189" y="43679"/>
                    </a:cubicBezTo>
                    <a:lnTo>
                      <a:pt x="560189" y="142643"/>
                    </a:lnTo>
                    <a:cubicBezTo>
                      <a:pt x="560189" y="166766"/>
                      <a:pt x="540633" y="186322"/>
                      <a:pt x="516510" y="186322"/>
                    </a:cubicBezTo>
                    <a:lnTo>
                      <a:pt x="43679" y="186322"/>
                    </a:lnTo>
                    <a:cubicBezTo>
                      <a:pt x="19556" y="186322"/>
                      <a:pt x="0" y="166766"/>
                      <a:pt x="0" y="142643"/>
                    </a:cubicBezTo>
                    <a:lnTo>
                      <a:pt x="0" y="43679"/>
                    </a:lnTo>
                    <a:cubicBezTo>
                      <a:pt x="0" y="19556"/>
                      <a:pt x="19556" y="0"/>
                      <a:pt x="43679" y="0"/>
                    </a:cubicBezTo>
                    <a:close/>
                  </a:path>
                </a:pathLst>
              </a:custGeom>
              <a:solidFill>
                <a:srgbClr val="FEFFFA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560189" cy="2244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r>
                  <a:rPr lang="en-US" sz="1600" b="1" spc="4">
                    <a:solidFill>
                      <a:srgbClr val="1A401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        Vector DB</a:t>
                </a:r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612755" y="5300029"/>
              <a:ext cx="653728" cy="674579"/>
            </a:xfrm>
            <a:custGeom>
              <a:avLst/>
              <a:gdLst/>
              <a:ahLst/>
              <a:cxnLst/>
              <a:rect l="l" t="t" r="r" b="b"/>
              <a:pathLst>
                <a:path w="653728" h="674579">
                  <a:moveTo>
                    <a:pt x="0" y="0"/>
                  </a:moveTo>
                  <a:lnTo>
                    <a:pt x="653728" y="0"/>
                  </a:lnTo>
                  <a:lnTo>
                    <a:pt x="653728" y="674579"/>
                  </a:lnTo>
                  <a:lnTo>
                    <a:pt x="0" y="674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AutoShape 36"/>
            <p:cNvSpPr/>
            <p:nvPr/>
          </p:nvSpPr>
          <p:spPr>
            <a:xfrm flipV="1">
              <a:off x="1868951" y="4550729"/>
              <a:ext cx="0" cy="644562"/>
            </a:xfrm>
            <a:prstGeom prst="line">
              <a:avLst/>
            </a:prstGeom>
            <a:ln w="76200" cap="flat">
              <a:solidFill>
                <a:srgbClr val="607287"/>
              </a:solidFill>
              <a:prstDash val="solid"/>
              <a:headEnd type="arrow" w="med" len="sm"/>
              <a:tailEnd type="arrow" w="med" len="sm"/>
            </a:ln>
          </p:spPr>
        </p:sp>
        <p:grpSp>
          <p:nvGrpSpPr>
            <p:cNvPr id="37" name="Group 37"/>
            <p:cNvGrpSpPr/>
            <p:nvPr/>
          </p:nvGrpSpPr>
          <p:grpSpPr>
            <a:xfrm>
              <a:off x="3732035" y="5133246"/>
              <a:ext cx="2835956" cy="943253"/>
              <a:chOff x="0" y="0"/>
              <a:chExt cx="560189" cy="186322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560189" cy="186322"/>
              </a:xfrm>
              <a:custGeom>
                <a:avLst/>
                <a:gdLst/>
                <a:ahLst/>
                <a:cxnLst/>
                <a:rect l="l" t="t" r="r" b="b"/>
                <a:pathLst>
                  <a:path w="560189" h="186322">
                    <a:moveTo>
                      <a:pt x="43679" y="0"/>
                    </a:moveTo>
                    <a:lnTo>
                      <a:pt x="516510" y="0"/>
                    </a:lnTo>
                    <a:cubicBezTo>
                      <a:pt x="528094" y="0"/>
                      <a:pt x="539204" y="4602"/>
                      <a:pt x="547396" y="12793"/>
                    </a:cubicBezTo>
                    <a:cubicBezTo>
                      <a:pt x="555587" y="20985"/>
                      <a:pt x="560189" y="32094"/>
                      <a:pt x="560189" y="43679"/>
                    </a:cubicBezTo>
                    <a:lnTo>
                      <a:pt x="560189" y="142643"/>
                    </a:lnTo>
                    <a:cubicBezTo>
                      <a:pt x="560189" y="166766"/>
                      <a:pt x="540633" y="186322"/>
                      <a:pt x="516510" y="186322"/>
                    </a:cubicBezTo>
                    <a:lnTo>
                      <a:pt x="43679" y="186322"/>
                    </a:lnTo>
                    <a:cubicBezTo>
                      <a:pt x="19556" y="186322"/>
                      <a:pt x="0" y="166766"/>
                      <a:pt x="0" y="142643"/>
                    </a:cubicBezTo>
                    <a:lnTo>
                      <a:pt x="0" y="43679"/>
                    </a:lnTo>
                    <a:cubicBezTo>
                      <a:pt x="0" y="19556"/>
                      <a:pt x="19556" y="0"/>
                      <a:pt x="43679" y="0"/>
                    </a:cubicBezTo>
                    <a:close/>
                  </a:path>
                </a:pathLst>
              </a:custGeom>
              <a:solidFill>
                <a:srgbClr val="FEFFFA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560189" cy="2244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r>
                  <a:rPr lang="en-US" sz="1600" b="1" spc="4">
                    <a:solidFill>
                      <a:srgbClr val="1A401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Web</a:t>
                </a:r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3942437" y="5198138"/>
              <a:ext cx="776470" cy="776470"/>
            </a:xfrm>
            <a:custGeom>
              <a:avLst/>
              <a:gdLst/>
              <a:ahLst/>
              <a:cxnLst/>
              <a:rect l="l" t="t" r="r" b="b"/>
              <a:pathLst>
                <a:path w="776470" h="776470">
                  <a:moveTo>
                    <a:pt x="0" y="0"/>
                  </a:moveTo>
                  <a:lnTo>
                    <a:pt x="776470" y="0"/>
                  </a:lnTo>
                  <a:lnTo>
                    <a:pt x="776470" y="776470"/>
                  </a:lnTo>
                  <a:lnTo>
                    <a:pt x="0" y="776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grpSp>
          <p:nvGrpSpPr>
            <p:cNvPr id="41" name="Group 41"/>
            <p:cNvGrpSpPr/>
            <p:nvPr/>
          </p:nvGrpSpPr>
          <p:grpSpPr>
            <a:xfrm>
              <a:off x="8084288" y="3620176"/>
              <a:ext cx="2835956" cy="943253"/>
              <a:chOff x="0" y="0"/>
              <a:chExt cx="560189" cy="186322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560189" cy="186322"/>
              </a:xfrm>
              <a:custGeom>
                <a:avLst/>
                <a:gdLst/>
                <a:ahLst/>
                <a:cxnLst/>
                <a:rect l="l" t="t" r="r" b="b"/>
                <a:pathLst>
                  <a:path w="560189" h="186322">
                    <a:moveTo>
                      <a:pt x="43679" y="0"/>
                    </a:moveTo>
                    <a:lnTo>
                      <a:pt x="516510" y="0"/>
                    </a:lnTo>
                    <a:cubicBezTo>
                      <a:pt x="528094" y="0"/>
                      <a:pt x="539204" y="4602"/>
                      <a:pt x="547396" y="12793"/>
                    </a:cubicBezTo>
                    <a:cubicBezTo>
                      <a:pt x="555587" y="20985"/>
                      <a:pt x="560189" y="32094"/>
                      <a:pt x="560189" y="43679"/>
                    </a:cubicBezTo>
                    <a:lnTo>
                      <a:pt x="560189" y="142643"/>
                    </a:lnTo>
                    <a:cubicBezTo>
                      <a:pt x="560189" y="166766"/>
                      <a:pt x="540633" y="186322"/>
                      <a:pt x="516510" y="186322"/>
                    </a:cubicBezTo>
                    <a:lnTo>
                      <a:pt x="43679" y="186322"/>
                    </a:lnTo>
                    <a:cubicBezTo>
                      <a:pt x="19556" y="186322"/>
                      <a:pt x="0" y="166766"/>
                      <a:pt x="0" y="142643"/>
                    </a:cubicBezTo>
                    <a:lnTo>
                      <a:pt x="0" y="43679"/>
                    </a:lnTo>
                    <a:cubicBezTo>
                      <a:pt x="0" y="19556"/>
                      <a:pt x="19556" y="0"/>
                      <a:pt x="43679" y="0"/>
                    </a:cubicBezTo>
                    <a:close/>
                  </a:path>
                </a:pathLst>
              </a:custGeom>
              <a:solidFill>
                <a:srgbClr val="FEFFFA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38100"/>
                <a:ext cx="560189" cy="2244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r>
                  <a:rPr lang="en-US" sz="1600" b="1" spc="4">
                    <a:solidFill>
                      <a:srgbClr val="1A401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       Open AI</a:t>
                </a:r>
              </a:p>
            </p:txBody>
          </p:sp>
        </p:grpSp>
        <p:sp>
          <p:nvSpPr>
            <p:cNvPr id="44" name="Freeform 44"/>
            <p:cNvSpPr/>
            <p:nvPr/>
          </p:nvSpPr>
          <p:spPr>
            <a:xfrm>
              <a:off x="8382277" y="3731909"/>
              <a:ext cx="720252" cy="720252"/>
            </a:xfrm>
            <a:custGeom>
              <a:avLst/>
              <a:gdLst/>
              <a:ahLst/>
              <a:cxnLst/>
              <a:rect l="l" t="t" r="r" b="b"/>
              <a:pathLst>
                <a:path w="720252" h="720252">
                  <a:moveTo>
                    <a:pt x="0" y="0"/>
                  </a:moveTo>
                  <a:lnTo>
                    <a:pt x="720252" y="0"/>
                  </a:lnTo>
                  <a:lnTo>
                    <a:pt x="720252" y="720252"/>
                  </a:lnTo>
                  <a:lnTo>
                    <a:pt x="0" y="720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45" name="AutoShape 45"/>
            <p:cNvSpPr/>
            <p:nvPr/>
          </p:nvSpPr>
          <p:spPr>
            <a:xfrm flipV="1">
              <a:off x="5188113" y="4550729"/>
              <a:ext cx="0" cy="644562"/>
            </a:xfrm>
            <a:prstGeom prst="line">
              <a:avLst/>
            </a:prstGeom>
            <a:ln w="76200" cap="flat">
              <a:solidFill>
                <a:srgbClr val="607287"/>
              </a:solidFill>
              <a:prstDash val="solid"/>
              <a:headEnd type="arrow" w="med" len="sm"/>
              <a:tailEnd type="arrow" w="med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6978315" y="4079103"/>
              <a:ext cx="1105972" cy="12700"/>
            </a:xfrm>
            <a:prstGeom prst="line">
              <a:avLst/>
            </a:prstGeom>
            <a:ln w="76200" cap="flat">
              <a:solidFill>
                <a:srgbClr val="607287"/>
              </a:solidFill>
              <a:prstDash val="solid"/>
              <a:headEnd type="arrow" w="med" len="sm"/>
              <a:tailEnd type="arrow" w="med" len="sm"/>
            </a:ln>
          </p:spPr>
        </p:sp>
      </p:grpSp>
      <p:sp>
        <p:nvSpPr>
          <p:cNvPr id="47" name="Freeform 47"/>
          <p:cNvSpPr/>
          <p:nvPr/>
        </p:nvSpPr>
        <p:spPr>
          <a:xfrm>
            <a:off x="2450961" y="877710"/>
            <a:ext cx="3567292" cy="2524902"/>
          </a:xfrm>
          <a:custGeom>
            <a:avLst/>
            <a:gdLst/>
            <a:ahLst/>
            <a:cxnLst/>
            <a:rect l="l" t="t" r="r" b="b"/>
            <a:pathLst>
              <a:path w="3567292" h="2524902">
                <a:moveTo>
                  <a:pt x="0" y="0"/>
                </a:moveTo>
                <a:lnTo>
                  <a:pt x="3567292" y="0"/>
                </a:lnTo>
                <a:lnTo>
                  <a:pt x="3567292" y="2524902"/>
                </a:lnTo>
                <a:lnTo>
                  <a:pt x="0" y="25249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8" name="AutoShape 48"/>
          <p:cNvSpPr/>
          <p:nvPr/>
        </p:nvSpPr>
        <p:spPr>
          <a:xfrm flipH="1">
            <a:off x="2909941" y="3402612"/>
            <a:ext cx="1324666" cy="1766842"/>
          </a:xfrm>
          <a:prstGeom prst="line">
            <a:avLst/>
          </a:prstGeom>
          <a:ln w="38100" cap="flat">
            <a:solidFill>
              <a:srgbClr val="A2B5B5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9" name="AutoShape 49"/>
          <p:cNvSpPr/>
          <p:nvPr/>
        </p:nvSpPr>
        <p:spPr>
          <a:xfrm flipH="1" flipV="1">
            <a:off x="5520569" y="5088040"/>
            <a:ext cx="6418177" cy="260586"/>
          </a:xfrm>
          <a:prstGeom prst="line">
            <a:avLst/>
          </a:prstGeom>
          <a:ln w="38100" cap="flat">
            <a:solidFill>
              <a:srgbClr val="A2B5B5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0" name="AutoShape 50"/>
          <p:cNvSpPr/>
          <p:nvPr/>
        </p:nvSpPr>
        <p:spPr>
          <a:xfrm flipH="1" flipV="1">
            <a:off x="9492273" y="5348626"/>
            <a:ext cx="5110937" cy="826877"/>
          </a:xfrm>
          <a:prstGeom prst="line">
            <a:avLst/>
          </a:prstGeom>
          <a:ln w="38100" cap="flat">
            <a:solidFill>
              <a:srgbClr val="A2B5B5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1" name="Freeform 51"/>
          <p:cNvSpPr/>
          <p:nvPr/>
        </p:nvSpPr>
        <p:spPr>
          <a:xfrm>
            <a:off x="1656385" y="5095875"/>
            <a:ext cx="434527" cy="521172"/>
          </a:xfrm>
          <a:custGeom>
            <a:avLst/>
            <a:gdLst/>
            <a:ahLst/>
            <a:cxnLst/>
            <a:rect l="l" t="t" r="r" b="b"/>
            <a:pathLst>
              <a:path w="434527" h="521172">
                <a:moveTo>
                  <a:pt x="0" y="0"/>
                </a:moveTo>
                <a:lnTo>
                  <a:pt x="434527" y="0"/>
                </a:lnTo>
                <a:lnTo>
                  <a:pt x="434527" y="521172"/>
                </a:lnTo>
                <a:lnTo>
                  <a:pt x="0" y="521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4982736" y="5095875"/>
            <a:ext cx="434527" cy="521172"/>
          </a:xfrm>
          <a:custGeom>
            <a:avLst/>
            <a:gdLst/>
            <a:ahLst/>
            <a:cxnLst/>
            <a:rect l="l" t="t" r="r" b="b"/>
            <a:pathLst>
              <a:path w="434527" h="521172">
                <a:moveTo>
                  <a:pt x="0" y="0"/>
                </a:moveTo>
                <a:lnTo>
                  <a:pt x="434527" y="0"/>
                </a:lnTo>
                <a:lnTo>
                  <a:pt x="434527" y="521172"/>
                </a:lnTo>
                <a:lnTo>
                  <a:pt x="0" y="521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6746922" y="5095875"/>
            <a:ext cx="434527" cy="521172"/>
          </a:xfrm>
          <a:custGeom>
            <a:avLst/>
            <a:gdLst/>
            <a:ahLst/>
            <a:cxnLst/>
            <a:rect l="l" t="t" r="r" b="b"/>
            <a:pathLst>
              <a:path w="434527" h="521172">
                <a:moveTo>
                  <a:pt x="0" y="0"/>
                </a:moveTo>
                <a:lnTo>
                  <a:pt x="434527" y="0"/>
                </a:lnTo>
                <a:lnTo>
                  <a:pt x="434527" y="521172"/>
                </a:lnTo>
                <a:lnTo>
                  <a:pt x="0" y="521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4" name="TextBox 54"/>
          <p:cNvSpPr txBox="1"/>
          <p:nvPr/>
        </p:nvSpPr>
        <p:spPr>
          <a:xfrm>
            <a:off x="7614535" y="805393"/>
            <a:ext cx="9460013" cy="1820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728"/>
              </a:lnSpc>
              <a:spcBef>
                <a:spcPct val="0"/>
              </a:spcBef>
            </a:pPr>
            <a:r>
              <a:rPr lang="en-US" sz="5800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Melhorando a segurança e experiência do gestor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15692885" y="5966731"/>
            <a:ext cx="2352762" cy="2909190"/>
            <a:chOff x="0" y="0"/>
            <a:chExt cx="3137016" cy="3878921"/>
          </a:xfrm>
        </p:grpSpPr>
        <p:sp>
          <p:nvSpPr>
            <p:cNvPr id="56" name="Freeform 56"/>
            <p:cNvSpPr/>
            <p:nvPr/>
          </p:nvSpPr>
          <p:spPr>
            <a:xfrm rot="10711030">
              <a:off x="49926" y="6537"/>
              <a:ext cx="555276" cy="3865846"/>
            </a:xfrm>
            <a:custGeom>
              <a:avLst/>
              <a:gdLst/>
              <a:ahLst/>
              <a:cxnLst/>
              <a:rect l="l" t="t" r="r" b="b"/>
              <a:pathLst>
                <a:path w="555276" h="3865846">
                  <a:moveTo>
                    <a:pt x="0" y="0"/>
                  </a:moveTo>
                  <a:lnTo>
                    <a:pt x="555276" y="0"/>
                  </a:lnTo>
                  <a:lnTo>
                    <a:pt x="555276" y="3865846"/>
                  </a:lnTo>
                  <a:lnTo>
                    <a:pt x="0" y="3865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7" name="TextBox 57"/>
            <p:cNvSpPr txBox="1"/>
            <p:nvPr/>
          </p:nvSpPr>
          <p:spPr>
            <a:xfrm>
              <a:off x="547419" y="516002"/>
              <a:ext cx="2589597" cy="2799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34E1A"/>
                  </a:solidFill>
                  <a:latin typeface="Questrial"/>
                  <a:ea typeface="Questrial"/>
                  <a:cs typeface="Questrial"/>
                  <a:sym typeface="Questrial"/>
                </a:rPr>
                <a:t>Direciona o gestor sobre os principais problemas climáticos em sua cidade</a:t>
              </a:r>
            </a:p>
          </p:txBody>
        </p:sp>
      </p:grpSp>
      <p:sp>
        <p:nvSpPr>
          <p:cNvPr id="58" name="AutoShape 58"/>
          <p:cNvSpPr/>
          <p:nvPr/>
        </p:nvSpPr>
        <p:spPr>
          <a:xfrm>
            <a:off x="546063" y="5966731"/>
            <a:ext cx="9214446" cy="19050"/>
          </a:xfrm>
          <a:prstGeom prst="line">
            <a:avLst/>
          </a:prstGeom>
          <a:ln w="9525" cap="flat">
            <a:solidFill>
              <a:srgbClr val="60728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>
            <a:off x="519234" y="8318977"/>
            <a:ext cx="9214446" cy="19050"/>
          </a:xfrm>
          <a:prstGeom prst="line">
            <a:avLst/>
          </a:prstGeom>
          <a:ln w="9525" cap="flat">
            <a:solidFill>
              <a:srgbClr val="60728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0" name="TextBox 60"/>
          <p:cNvSpPr txBox="1"/>
          <p:nvPr/>
        </p:nvSpPr>
        <p:spPr>
          <a:xfrm>
            <a:off x="318118" y="5310526"/>
            <a:ext cx="83851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4">
                <a:solidFill>
                  <a:srgbClr val="134E1A"/>
                </a:solidFill>
                <a:latin typeface="Questrial"/>
                <a:ea typeface="Questrial"/>
                <a:cs typeface="Questrial"/>
                <a:sym typeface="Questrial"/>
              </a:rPr>
              <a:t>Frontend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26690" y="6984459"/>
            <a:ext cx="821373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4">
                <a:solidFill>
                  <a:srgbClr val="134E1A"/>
                </a:solidFill>
                <a:latin typeface="Questrial"/>
                <a:ea typeface="Questrial"/>
                <a:cs typeface="Questrial"/>
                <a:sym typeface="Questrial"/>
              </a:rPr>
              <a:t>Backend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67306" y="8581917"/>
            <a:ext cx="1140142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4">
                <a:solidFill>
                  <a:srgbClr val="134E1A"/>
                </a:solidFill>
                <a:latin typeface="Questrial"/>
                <a:ea typeface="Questrial"/>
                <a:cs typeface="Questrial"/>
                <a:sym typeface="Questrial"/>
              </a:rPr>
              <a:t>Data Source</a:t>
            </a: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32602" y="7214510"/>
            <a:ext cx="9954684" cy="965385"/>
            <a:chOff x="0" y="0"/>
            <a:chExt cx="2621810" cy="2542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1810" cy="254258"/>
            </a:xfrm>
            <a:custGeom>
              <a:avLst/>
              <a:gdLst/>
              <a:ahLst/>
              <a:cxnLst/>
              <a:rect l="l" t="t" r="r" b="b"/>
              <a:pathLst>
                <a:path w="2621810" h="254258">
                  <a:moveTo>
                    <a:pt x="34220" y="0"/>
                  </a:moveTo>
                  <a:lnTo>
                    <a:pt x="2587590" y="0"/>
                  </a:lnTo>
                  <a:cubicBezTo>
                    <a:pt x="2606489" y="0"/>
                    <a:pt x="2621810" y="15321"/>
                    <a:pt x="2621810" y="34220"/>
                  </a:cubicBezTo>
                  <a:lnTo>
                    <a:pt x="2621810" y="220038"/>
                  </a:lnTo>
                  <a:cubicBezTo>
                    <a:pt x="2621810" y="238937"/>
                    <a:pt x="2606489" y="254258"/>
                    <a:pt x="2587590" y="254258"/>
                  </a:cubicBezTo>
                  <a:lnTo>
                    <a:pt x="34220" y="254258"/>
                  </a:lnTo>
                  <a:cubicBezTo>
                    <a:pt x="15321" y="254258"/>
                    <a:pt x="0" y="238937"/>
                    <a:pt x="0" y="220038"/>
                  </a:cubicBezTo>
                  <a:lnTo>
                    <a:pt x="0" y="34220"/>
                  </a:lnTo>
                  <a:cubicBezTo>
                    <a:pt x="0" y="15321"/>
                    <a:pt x="15321" y="0"/>
                    <a:pt x="34220" y="0"/>
                  </a:cubicBezTo>
                  <a:close/>
                </a:path>
              </a:pathLst>
            </a:custGeom>
            <a:solidFill>
              <a:srgbClr val="F5F8E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621810" cy="311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88453" y="2191841"/>
            <a:ext cx="771999" cy="77199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788453" y="3471682"/>
            <a:ext cx="771999" cy="771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788453" y="6031363"/>
            <a:ext cx="771999" cy="77199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788453" y="4751522"/>
            <a:ext cx="771999" cy="77199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788453" y="7311203"/>
            <a:ext cx="771999" cy="771999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204270" y="1970908"/>
            <a:ext cx="8055030" cy="93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0"/>
              </a:lnSpc>
            </a:pPr>
            <a:r>
              <a:rPr lang="en-US" sz="4100">
                <a:solidFill>
                  <a:srgbClr val="FEFFFA"/>
                </a:solidFill>
                <a:latin typeface="Open Sans"/>
                <a:ea typeface="Open Sans"/>
                <a:cs typeface="Open Sans"/>
                <a:sym typeface="Open Sans"/>
              </a:rPr>
              <a:t>Contextualização do Problema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01847" y="2181410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4270" y="3243451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5F8EE"/>
                </a:solidFill>
                <a:latin typeface="Open Sans"/>
                <a:ea typeface="Open Sans"/>
                <a:cs typeface="Open Sans"/>
                <a:sym typeface="Open Sans"/>
              </a:rPr>
              <a:t>Pré processamento de dados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01847" y="3461251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04270" y="5807588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Interface do chatbot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01847" y="6020932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04270" y="4525519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5F8EE"/>
                </a:solidFill>
                <a:latin typeface="Open Sans"/>
                <a:ea typeface="Open Sans"/>
                <a:cs typeface="Open Sans"/>
                <a:sym typeface="Open Sans"/>
              </a:rPr>
              <a:t>Lógica do Chatbot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01847" y="4741091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04270" y="7099181"/>
            <a:ext cx="7623446" cy="9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000"/>
              </a:lnSpc>
              <a:spcBef>
                <a:spcPct val="0"/>
              </a:spcBef>
            </a:pPr>
            <a:r>
              <a:rPr lang="en-US" sz="4000" b="1">
                <a:solidFill>
                  <a:srgbClr val="1A40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Conclusão e Próximos Passos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901847" y="7300772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03753" y="2175753"/>
            <a:ext cx="4083499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Agenda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74340" y="2095148"/>
            <a:ext cx="9954684" cy="965385"/>
            <a:chOff x="0" y="0"/>
            <a:chExt cx="2621810" cy="2542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1810" cy="254258"/>
            </a:xfrm>
            <a:custGeom>
              <a:avLst/>
              <a:gdLst/>
              <a:ahLst/>
              <a:cxnLst/>
              <a:rect l="l" t="t" r="r" b="b"/>
              <a:pathLst>
                <a:path w="2621810" h="254258">
                  <a:moveTo>
                    <a:pt x="34220" y="0"/>
                  </a:moveTo>
                  <a:lnTo>
                    <a:pt x="2587590" y="0"/>
                  </a:lnTo>
                  <a:cubicBezTo>
                    <a:pt x="2606489" y="0"/>
                    <a:pt x="2621810" y="15321"/>
                    <a:pt x="2621810" y="34220"/>
                  </a:cubicBezTo>
                  <a:lnTo>
                    <a:pt x="2621810" y="220038"/>
                  </a:lnTo>
                  <a:cubicBezTo>
                    <a:pt x="2621810" y="238937"/>
                    <a:pt x="2606489" y="254258"/>
                    <a:pt x="2587590" y="254258"/>
                  </a:cubicBezTo>
                  <a:lnTo>
                    <a:pt x="34220" y="254258"/>
                  </a:lnTo>
                  <a:cubicBezTo>
                    <a:pt x="15321" y="254258"/>
                    <a:pt x="0" y="238937"/>
                    <a:pt x="0" y="220038"/>
                  </a:cubicBezTo>
                  <a:lnTo>
                    <a:pt x="0" y="34220"/>
                  </a:lnTo>
                  <a:cubicBezTo>
                    <a:pt x="0" y="15321"/>
                    <a:pt x="15321" y="0"/>
                    <a:pt x="34220" y="0"/>
                  </a:cubicBezTo>
                  <a:close/>
                </a:path>
              </a:pathLst>
            </a:custGeom>
            <a:solidFill>
              <a:srgbClr val="F5F8E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621810" cy="311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88453" y="2191841"/>
            <a:ext cx="771999" cy="77199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788453" y="3471682"/>
            <a:ext cx="771999" cy="771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9204270" y="1970908"/>
            <a:ext cx="8055030" cy="9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4000" b="1">
                <a:solidFill>
                  <a:srgbClr val="134E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Contextualização do Problema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01847" y="2181410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04270" y="3243451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Pré processamento de dados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01847" y="3461251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03753" y="2175753"/>
            <a:ext cx="4083499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Agenda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788453" y="6031363"/>
            <a:ext cx="771999" cy="771999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788453" y="4751522"/>
            <a:ext cx="771999" cy="77199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7788453" y="7311203"/>
            <a:ext cx="771999" cy="771999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9204270" y="5807588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Interface do chatbot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01847" y="6020932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4270" y="4525519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Lógica do Chatbot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01847" y="4741091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04270" y="7089656"/>
            <a:ext cx="7623446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Conclusão e Próximos Passos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01847" y="7300772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203" y="6643932"/>
            <a:ext cx="6630790" cy="3581724"/>
            <a:chOff x="0" y="0"/>
            <a:chExt cx="1746381" cy="943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6381" cy="943335"/>
            </a:xfrm>
            <a:custGeom>
              <a:avLst/>
              <a:gdLst/>
              <a:ahLst/>
              <a:cxnLst/>
              <a:rect l="l" t="t" r="r" b="b"/>
              <a:pathLst>
                <a:path w="1746381" h="943335">
                  <a:moveTo>
                    <a:pt x="0" y="0"/>
                  </a:moveTo>
                  <a:lnTo>
                    <a:pt x="1746381" y="0"/>
                  </a:lnTo>
                  <a:lnTo>
                    <a:pt x="1746381" y="943335"/>
                  </a:lnTo>
                  <a:lnTo>
                    <a:pt x="0" y="943335"/>
                  </a:ln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746381" cy="1000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905581" y="3880972"/>
            <a:ext cx="3522035" cy="7232621"/>
          </a:xfrm>
          <a:custGeom>
            <a:avLst/>
            <a:gdLst/>
            <a:ahLst/>
            <a:cxnLst/>
            <a:rect l="l" t="t" r="r" b="b"/>
            <a:pathLst>
              <a:path w="3522035" h="7232621">
                <a:moveTo>
                  <a:pt x="0" y="0"/>
                </a:moveTo>
                <a:lnTo>
                  <a:pt x="3522035" y="0"/>
                </a:lnTo>
                <a:lnTo>
                  <a:pt x="3522035" y="7232621"/>
                </a:lnTo>
                <a:lnTo>
                  <a:pt x="0" y="7232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-170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0288" y="-1586575"/>
            <a:ext cx="18288000" cy="3926821"/>
            <a:chOff x="0" y="0"/>
            <a:chExt cx="4816593" cy="10342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034225"/>
            </a:xfrm>
            <a:custGeom>
              <a:avLst/>
              <a:gdLst/>
              <a:ahLst/>
              <a:cxnLst/>
              <a:rect l="l" t="t" r="r" b="b"/>
              <a:pathLst>
                <a:path w="4816592" h="1034225">
                  <a:moveTo>
                    <a:pt x="0" y="0"/>
                  </a:moveTo>
                  <a:lnTo>
                    <a:pt x="4816592" y="0"/>
                  </a:lnTo>
                  <a:lnTo>
                    <a:pt x="4816592" y="1034225"/>
                  </a:lnTo>
                  <a:lnTo>
                    <a:pt x="0" y="1034225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816593" cy="109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8752" y="1028700"/>
            <a:ext cx="5672325" cy="7406095"/>
            <a:chOff x="0" y="0"/>
            <a:chExt cx="878792" cy="11473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8792" cy="1147398"/>
            </a:xfrm>
            <a:custGeom>
              <a:avLst/>
              <a:gdLst/>
              <a:ahLst/>
              <a:cxnLst/>
              <a:rect l="l" t="t" r="r" b="b"/>
              <a:pathLst>
                <a:path w="878792" h="1147398">
                  <a:moveTo>
                    <a:pt x="0" y="0"/>
                  </a:moveTo>
                  <a:lnTo>
                    <a:pt x="878792" y="0"/>
                  </a:lnTo>
                  <a:lnTo>
                    <a:pt x="878792" y="1147398"/>
                  </a:lnTo>
                  <a:lnTo>
                    <a:pt x="0" y="1147398"/>
                  </a:lnTo>
                  <a:close/>
                </a:path>
              </a:pathLst>
            </a:custGeom>
            <a:blipFill>
              <a:blip r:embed="rId3"/>
              <a:stretch>
                <a:fillRect l="-106154" r="-65356" b="-11253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7282909" y="411752"/>
            <a:ext cx="7724452" cy="1695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14"/>
              </a:lnSpc>
            </a:pPr>
            <a:r>
              <a:rPr lang="en-US" sz="6200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Conclusão e próximos passos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82909" y="2854766"/>
            <a:ext cx="10270920" cy="671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A implementação do </a:t>
            </a:r>
            <a:r>
              <a:rPr lang="en-US" sz="2400" b="1" i="1">
                <a:solidFill>
                  <a:srgbClr val="322A2A"/>
                </a:solidFill>
                <a:latin typeface="Aileron Ultra-Bold Italics"/>
                <a:ea typeface="Aileron Ultra-Bold Italics"/>
                <a:cs typeface="Aileron Ultra-Bold Italics"/>
                <a:sym typeface="Aileron Ultra-Bold Italics"/>
              </a:rPr>
              <a:t>Climate Assistant</a:t>
            </a:r>
            <a:r>
              <a:rPr lang="en-US" sz="24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 mostrou-se eficaz para ajudar gestores a desenvolver planos de gestão climática, fornecendo informações precisas ao integrar dados internos e da web.</a:t>
            </a:r>
          </a:p>
          <a:p>
            <a:pPr algn="just">
              <a:lnSpc>
                <a:spcPts val="1260"/>
              </a:lnSpc>
            </a:pPr>
            <a:r>
              <a:rPr lang="en-US" sz="9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   </a:t>
            </a:r>
          </a:p>
          <a:p>
            <a:pPr algn="just">
              <a:lnSpc>
                <a:spcPts val="1260"/>
              </a:lnSpc>
            </a:pPr>
            <a:endParaRPr lang="en-US" sz="900">
              <a:solidFill>
                <a:srgbClr val="322A2A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just">
              <a:lnSpc>
                <a:spcPts val="1260"/>
              </a:lnSpc>
            </a:pPr>
            <a:endParaRPr lang="en-US" sz="900">
              <a:solidFill>
                <a:srgbClr val="322A2A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just">
              <a:lnSpc>
                <a:spcPts val="1260"/>
              </a:lnSpc>
            </a:pPr>
            <a:endParaRPr lang="en-US" sz="900">
              <a:solidFill>
                <a:srgbClr val="322A2A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322A2A"/>
                </a:solidFill>
                <a:latin typeface="Questrial"/>
                <a:ea typeface="Questrial"/>
                <a:cs typeface="Questrial"/>
                <a:sym typeface="Questrial"/>
              </a:rPr>
              <a:t>Próximos Passos:</a:t>
            </a:r>
          </a:p>
          <a:p>
            <a:pPr algn="just">
              <a:lnSpc>
                <a:spcPts val="1120"/>
              </a:lnSpc>
            </a:pPr>
            <a:r>
              <a:rPr lang="en-US" sz="8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     </a:t>
            </a:r>
            <a:r>
              <a:rPr lang="en-US" sz="2400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1. Validação de Especialista: </a:t>
            </a:r>
            <a:r>
              <a:rPr lang="en-US" sz="24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Validar as respostas do modelo com um especialista de mudança climãtica nos indicaria o que precisa ser refinado no modelo.</a:t>
            </a:r>
          </a:p>
          <a:p>
            <a:pPr algn="just">
              <a:lnSpc>
                <a:spcPts val="1260"/>
              </a:lnSpc>
            </a:pPr>
            <a:endParaRPr lang="en-US" sz="2400">
              <a:solidFill>
                <a:srgbClr val="322A2A"/>
              </a:solidFill>
              <a:latin typeface="Aileron Light"/>
              <a:ea typeface="Aileron Light"/>
              <a:cs typeface="Aileron Light"/>
              <a:sym typeface="Aileron Light"/>
            </a:endParaRP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  </a:t>
            </a:r>
            <a:r>
              <a:rPr lang="en-US" sz="2400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2. Aprimoramento do Algoritmo de Similaridade:</a:t>
            </a:r>
            <a:r>
              <a:rPr lang="en-US" sz="24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4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Melhorar o algoritmo de similaridade para reduzir a necessidade de ajustes e consultas à web.</a:t>
            </a:r>
          </a:p>
          <a:p>
            <a:pPr algn="just">
              <a:lnSpc>
                <a:spcPts val="1260"/>
              </a:lnSpc>
            </a:pPr>
            <a:endParaRPr lang="en-US" sz="2400">
              <a:solidFill>
                <a:srgbClr val="322A2A"/>
              </a:solidFill>
              <a:latin typeface="Aileron Light"/>
              <a:ea typeface="Aileron Light"/>
              <a:cs typeface="Aileron Light"/>
              <a:sym typeface="Aileron Light"/>
            </a:endParaRP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     </a:t>
            </a:r>
            <a:r>
              <a:rPr lang="en-US" sz="2400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3. Integração com Novas Fontes de Dados</a:t>
            </a:r>
            <a:r>
              <a:rPr lang="en-US" sz="24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:</a:t>
            </a:r>
            <a:r>
              <a:rPr lang="en-US" sz="24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 Incorporar novas fontes de dados externas para enriquecer as informações fornecidas pelo chatbot</a:t>
            </a:r>
            <a:r>
              <a:rPr lang="en-US" sz="24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  <a:p>
            <a:pPr algn="just">
              <a:lnSpc>
                <a:spcPts val="1260"/>
              </a:lnSpc>
            </a:pPr>
            <a:r>
              <a:rPr lang="en-US" sz="9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  </a:t>
            </a:r>
          </a:p>
          <a:p>
            <a:pPr marL="0" lvl="0" indent="0" algn="just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    4. Melhoria da Interface:</a:t>
            </a:r>
            <a:r>
              <a:rPr lang="en-US" sz="24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4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Refinar a interface do usuário, incluindo a barra lateral de KPIs, para tornar a interação mais intuitiva e eficiente.</a:t>
            </a: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884463"/>
            <a:ext cx="18288000" cy="3402537"/>
            <a:chOff x="0" y="0"/>
            <a:chExt cx="4816593" cy="8961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96141"/>
            </a:xfrm>
            <a:custGeom>
              <a:avLst/>
              <a:gdLst/>
              <a:ahLst/>
              <a:cxnLst/>
              <a:rect l="l" t="t" r="r" b="b"/>
              <a:pathLst>
                <a:path w="4816592" h="896141">
                  <a:moveTo>
                    <a:pt x="0" y="0"/>
                  </a:moveTo>
                  <a:lnTo>
                    <a:pt x="4816592" y="0"/>
                  </a:lnTo>
                  <a:lnTo>
                    <a:pt x="4816592" y="896141"/>
                  </a:lnTo>
                  <a:lnTo>
                    <a:pt x="0" y="896141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95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6973362" y="3650247"/>
            <a:ext cx="4341276" cy="8914961"/>
          </a:xfrm>
          <a:custGeom>
            <a:avLst/>
            <a:gdLst/>
            <a:ahLst/>
            <a:cxnLst/>
            <a:rect l="l" t="t" r="r" b="b"/>
            <a:pathLst>
              <a:path w="4341276" h="8914961">
                <a:moveTo>
                  <a:pt x="0" y="0"/>
                </a:moveTo>
                <a:lnTo>
                  <a:pt x="4341276" y="0"/>
                </a:lnTo>
                <a:lnTo>
                  <a:pt x="4341276" y="8914962"/>
                </a:lnTo>
                <a:lnTo>
                  <a:pt x="0" y="891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70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159337" y="5911016"/>
            <a:ext cx="7969325" cy="3600582"/>
            <a:chOff x="0" y="0"/>
            <a:chExt cx="1234657" cy="5578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4657" cy="557824"/>
            </a:xfrm>
            <a:custGeom>
              <a:avLst/>
              <a:gdLst/>
              <a:ahLst/>
              <a:cxnLst/>
              <a:rect l="l" t="t" r="r" b="b"/>
              <a:pathLst>
                <a:path w="1234657" h="557824">
                  <a:moveTo>
                    <a:pt x="0" y="0"/>
                  </a:moveTo>
                  <a:lnTo>
                    <a:pt x="1234657" y="0"/>
                  </a:lnTo>
                  <a:lnTo>
                    <a:pt x="1234657" y="557824"/>
                  </a:lnTo>
                  <a:lnTo>
                    <a:pt x="0" y="557824"/>
                  </a:lnTo>
                  <a:close/>
                </a:path>
              </a:pathLst>
            </a:custGeom>
            <a:blipFill>
              <a:blip r:embed="rId3"/>
              <a:stretch>
                <a:fillRect l="-5331" t="-24333" b="-3099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212673" y="4062772"/>
            <a:ext cx="11862654" cy="115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"O desafio da poluição e do aquecimento global já não é a ciência, nem a taxa de inovação, mas a taxa de implementação: temos as soluções limpas; agora vamos agrupá-las e instalá-las."</a:t>
            </a:r>
          </a:p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 - Jens Martin Skibsted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34007" y="1179683"/>
            <a:ext cx="13419987" cy="2805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89"/>
              </a:lnSpc>
            </a:pPr>
            <a:r>
              <a:rPr lang="en-US" sz="14063" b="1">
                <a:solidFill>
                  <a:srgbClr val="1A401F"/>
                </a:solidFill>
                <a:latin typeface="Agrandir Narrow Heavy"/>
                <a:ea typeface="Agrandir Narrow Heavy"/>
                <a:cs typeface="Agrandir Narrow Heavy"/>
                <a:sym typeface="Agrandir Narrow Heavy"/>
              </a:rPr>
              <a:t>OBRIGADO!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5504123"/>
            <a:ext cx="2729160" cy="406893"/>
          </a:xfrm>
          <a:custGeom>
            <a:avLst/>
            <a:gdLst/>
            <a:ahLst/>
            <a:cxnLst/>
            <a:rect l="l" t="t" r="r" b="b"/>
            <a:pathLst>
              <a:path w="2729160" h="406893">
                <a:moveTo>
                  <a:pt x="0" y="0"/>
                </a:moveTo>
                <a:lnTo>
                  <a:pt x="2729160" y="0"/>
                </a:lnTo>
                <a:lnTo>
                  <a:pt x="2729160" y="406893"/>
                </a:lnTo>
                <a:lnTo>
                  <a:pt x="0" y="406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8079" r="28283"/>
          <a:stretch>
            <a:fillRect/>
          </a:stretch>
        </p:blipFill>
        <p:spPr>
          <a:xfrm>
            <a:off x="10959041" y="1195832"/>
            <a:ext cx="6300259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21005"/>
            <a:ext cx="9149884" cy="1694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64"/>
              </a:lnSpc>
              <a:spcBef>
                <a:spcPct val="0"/>
              </a:spcBef>
            </a:pPr>
            <a:r>
              <a:rPr lang="en-US" sz="5400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Preparando as Cidades para o Futuro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751667"/>
            <a:ext cx="8115300" cy="364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5"/>
              </a:lnSpc>
              <a:spcBef>
                <a:spcPct val="0"/>
              </a:spcBef>
            </a:pPr>
            <a:r>
              <a:rPr lang="en-US" sz="2596" spc="127">
                <a:solidFill>
                  <a:srgbClr val="134E1A"/>
                </a:solidFill>
                <a:latin typeface="Aileron"/>
                <a:ea typeface="Aileron"/>
                <a:cs typeface="Aileron"/>
                <a:sym typeface="Aileron"/>
              </a:rPr>
              <a:t>As cidades enfrentam desafios climáticos graves, como enchentes e ondas de calor, que afetam a saúde pública.</a:t>
            </a:r>
            <a:r>
              <a:rPr lang="en-US" sz="2596" b="1" spc="127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2596" b="1" spc="127">
                <a:solidFill>
                  <a:srgbClr val="134E1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Com o aumento desses problemas, a necessidade de um planejamento urbano baseado em dados se torna urgente</a:t>
            </a:r>
            <a:r>
              <a:rPr lang="en-US" sz="2596" spc="127">
                <a:solidFill>
                  <a:srgbClr val="134E1A"/>
                </a:solidFill>
                <a:latin typeface="Aileron"/>
                <a:ea typeface="Aileron"/>
                <a:cs typeface="Aileron"/>
                <a:sym typeface="Aileron"/>
              </a:rPr>
              <a:t>, mas gerenciar informações complexas é um desafio para muitas administrações.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049208"/>
            <a:ext cx="11397416" cy="3237792"/>
            <a:chOff x="0" y="0"/>
            <a:chExt cx="3001789" cy="8527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1789" cy="852752"/>
            </a:xfrm>
            <a:custGeom>
              <a:avLst/>
              <a:gdLst/>
              <a:ahLst/>
              <a:cxnLst/>
              <a:rect l="l" t="t" r="r" b="b"/>
              <a:pathLst>
                <a:path w="3001789" h="852752">
                  <a:moveTo>
                    <a:pt x="0" y="0"/>
                  </a:moveTo>
                  <a:lnTo>
                    <a:pt x="3001789" y="0"/>
                  </a:lnTo>
                  <a:lnTo>
                    <a:pt x="3001789" y="852752"/>
                  </a:lnTo>
                  <a:lnTo>
                    <a:pt x="0" y="852752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001789" cy="909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3416021" y="1913183"/>
            <a:ext cx="5227643" cy="10735147"/>
          </a:xfrm>
          <a:custGeom>
            <a:avLst/>
            <a:gdLst/>
            <a:ahLst/>
            <a:cxnLst/>
            <a:rect l="l" t="t" r="r" b="b"/>
            <a:pathLst>
              <a:path w="5227643" h="10735147">
                <a:moveTo>
                  <a:pt x="0" y="0"/>
                </a:moveTo>
                <a:lnTo>
                  <a:pt x="5227643" y="0"/>
                </a:lnTo>
                <a:lnTo>
                  <a:pt x="5227643" y="10735147"/>
                </a:lnTo>
                <a:lnTo>
                  <a:pt x="0" y="10735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70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62269" y="5065632"/>
            <a:ext cx="10002286" cy="3967153"/>
            <a:chOff x="0" y="0"/>
            <a:chExt cx="1549616" cy="6146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9616" cy="614616"/>
            </a:xfrm>
            <a:custGeom>
              <a:avLst/>
              <a:gdLst/>
              <a:ahLst/>
              <a:cxnLst/>
              <a:rect l="l" t="t" r="r" b="b"/>
              <a:pathLst>
                <a:path w="1549616" h="614616">
                  <a:moveTo>
                    <a:pt x="0" y="0"/>
                  </a:moveTo>
                  <a:lnTo>
                    <a:pt x="1549616" y="0"/>
                  </a:lnTo>
                  <a:lnTo>
                    <a:pt x="1549616" y="614616"/>
                  </a:lnTo>
                  <a:lnTo>
                    <a:pt x="0" y="614616"/>
                  </a:lnTo>
                  <a:close/>
                </a:path>
              </a:pathLst>
            </a:custGeom>
            <a:blipFill>
              <a:blip r:embed="rId3"/>
              <a:stretch>
                <a:fillRect t="-33989" b="-33990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306585"/>
            <a:ext cx="10002286" cy="2219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66"/>
              </a:lnSpc>
            </a:pPr>
            <a:r>
              <a:rPr lang="en-US" sz="3700">
                <a:solidFill>
                  <a:srgbClr val="322A2A"/>
                </a:solidFill>
                <a:latin typeface="Questrial"/>
                <a:ea typeface="Questrial"/>
                <a:cs typeface="Questrial"/>
                <a:sym typeface="Questrial"/>
              </a:rPr>
              <a:t>Neste projeto, criamos uma solução complexa de chatbot com IA para ajudar gestores a implementar planos de gestão climática em suas cidades.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14400"/>
            <a:ext cx="7168921" cy="1159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4"/>
              </a:lnSpc>
              <a:spcBef>
                <a:spcPct val="0"/>
              </a:spcBef>
            </a:pPr>
            <a:r>
              <a:rPr lang="en-US" sz="6900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Nossa Solução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945159" y="8952084"/>
            <a:ext cx="1709818" cy="254918"/>
          </a:xfrm>
          <a:custGeom>
            <a:avLst/>
            <a:gdLst/>
            <a:ahLst/>
            <a:cxnLst/>
            <a:rect l="l" t="t" r="r" b="b"/>
            <a:pathLst>
              <a:path w="1709818" h="254918">
                <a:moveTo>
                  <a:pt x="0" y="0"/>
                </a:moveTo>
                <a:lnTo>
                  <a:pt x="1709817" y="0"/>
                </a:lnTo>
                <a:lnTo>
                  <a:pt x="1709817" y="254918"/>
                </a:lnTo>
                <a:lnTo>
                  <a:pt x="0" y="25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397416" y="1262350"/>
            <a:ext cx="6258049" cy="746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A nossa solução inclui: </a:t>
            </a:r>
          </a:p>
          <a:p>
            <a:pPr algn="just">
              <a:lnSpc>
                <a:spcPts val="1120"/>
              </a:lnSpc>
            </a:pPr>
            <a:endParaRPr lang="en-US" sz="3400" b="1">
              <a:solidFill>
                <a:srgbClr val="322A2A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582940" lvl="1" indent="-291470" algn="just">
              <a:lnSpc>
                <a:spcPts val="4185"/>
              </a:lnSpc>
              <a:buFont typeface="Arial"/>
              <a:buChar char="•"/>
            </a:pPr>
            <a:r>
              <a:rPr lang="en-US" sz="27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Uma etapa de limpeza de dados;</a:t>
            </a:r>
          </a:p>
          <a:p>
            <a:pPr algn="just">
              <a:lnSpc>
                <a:spcPts val="1240"/>
              </a:lnSpc>
            </a:pPr>
            <a:endParaRPr lang="en-US" sz="2700">
              <a:solidFill>
                <a:srgbClr val="322A2A"/>
              </a:solidFill>
              <a:latin typeface="Aileron Light"/>
              <a:ea typeface="Aileron Light"/>
              <a:cs typeface="Aileron Light"/>
              <a:sym typeface="Aileron Light"/>
            </a:endParaRPr>
          </a:p>
          <a:p>
            <a:pPr marL="582940" lvl="1" indent="-291470" algn="just">
              <a:lnSpc>
                <a:spcPts val="4185"/>
              </a:lnSpc>
              <a:buFont typeface="Arial"/>
              <a:buChar char="•"/>
            </a:pPr>
            <a:r>
              <a:rPr lang="en-US" sz="27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Um </a:t>
            </a:r>
            <a:r>
              <a:rPr lang="en-US" sz="2700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modelo personalizado para segmenta</a:t>
            </a:r>
            <a:r>
              <a:rPr lang="en-US" sz="27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r os grandes arquivos de texto;</a:t>
            </a:r>
          </a:p>
          <a:p>
            <a:pPr algn="just">
              <a:lnSpc>
                <a:spcPts val="1240"/>
              </a:lnSpc>
            </a:pPr>
            <a:endParaRPr lang="en-US" sz="2700">
              <a:solidFill>
                <a:srgbClr val="322A2A"/>
              </a:solidFill>
              <a:latin typeface="Aileron Light"/>
              <a:ea typeface="Aileron Light"/>
              <a:cs typeface="Aileron Light"/>
              <a:sym typeface="Aileron Light"/>
            </a:endParaRPr>
          </a:p>
          <a:p>
            <a:pPr marL="582940" lvl="1" indent="-291470" algn="just">
              <a:lnSpc>
                <a:spcPts val="4185"/>
              </a:lnSpc>
              <a:buFont typeface="Arial"/>
              <a:buChar char="•"/>
            </a:pPr>
            <a:r>
              <a:rPr lang="en-US" sz="27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Uma estrutura avançada que </a:t>
            </a:r>
            <a:r>
              <a:rPr lang="en-US" sz="2700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permite usar informações da web ou dos documentos fornecidos pela BCG</a:t>
            </a:r>
            <a:r>
              <a:rPr lang="en-US" sz="27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 para especializar a IA; </a:t>
            </a:r>
          </a:p>
          <a:p>
            <a:pPr algn="just">
              <a:lnSpc>
                <a:spcPts val="1240"/>
              </a:lnSpc>
            </a:pPr>
            <a:endParaRPr lang="en-US" sz="2700">
              <a:solidFill>
                <a:srgbClr val="322A2A"/>
              </a:solidFill>
              <a:latin typeface="Aileron Light"/>
              <a:ea typeface="Aileron Light"/>
              <a:cs typeface="Aileron Light"/>
              <a:sym typeface="Aileron Light"/>
            </a:endParaRPr>
          </a:p>
          <a:p>
            <a:pPr marL="582940" lvl="1" indent="-291470" algn="just">
              <a:lnSpc>
                <a:spcPts val="4185"/>
              </a:lnSpc>
              <a:buFont typeface="Arial"/>
              <a:buChar char="•"/>
            </a:pPr>
            <a:r>
              <a:rPr lang="en-US" sz="27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Uma interface que, além de incluir um chat interativo, </a:t>
            </a:r>
            <a:r>
              <a:rPr lang="en-US" sz="2700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destaca os assuntos climáticos mais importantes para a cidade</a:t>
            </a:r>
            <a:r>
              <a:rPr lang="en-US" sz="27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.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645" y="3394953"/>
            <a:ext cx="9954684" cy="965385"/>
            <a:chOff x="0" y="0"/>
            <a:chExt cx="2621810" cy="2542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1810" cy="254258"/>
            </a:xfrm>
            <a:custGeom>
              <a:avLst/>
              <a:gdLst/>
              <a:ahLst/>
              <a:cxnLst/>
              <a:rect l="l" t="t" r="r" b="b"/>
              <a:pathLst>
                <a:path w="2621810" h="254258">
                  <a:moveTo>
                    <a:pt x="34220" y="0"/>
                  </a:moveTo>
                  <a:lnTo>
                    <a:pt x="2587590" y="0"/>
                  </a:lnTo>
                  <a:cubicBezTo>
                    <a:pt x="2606489" y="0"/>
                    <a:pt x="2621810" y="15321"/>
                    <a:pt x="2621810" y="34220"/>
                  </a:cubicBezTo>
                  <a:lnTo>
                    <a:pt x="2621810" y="220038"/>
                  </a:lnTo>
                  <a:cubicBezTo>
                    <a:pt x="2621810" y="238937"/>
                    <a:pt x="2606489" y="254258"/>
                    <a:pt x="2587590" y="254258"/>
                  </a:cubicBezTo>
                  <a:lnTo>
                    <a:pt x="34220" y="254258"/>
                  </a:lnTo>
                  <a:cubicBezTo>
                    <a:pt x="15321" y="254258"/>
                    <a:pt x="0" y="238937"/>
                    <a:pt x="0" y="220038"/>
                  </a:cubicBezTo>
                  <a:lnTo>
                    <a:pt x="0" y="34220"/>
                  </a:lnTo>
                  <a:cubicBezTo>
                    <a:pt x="0" y="15321"/>
                    <a:pt x="15321" y="0"/>
                    <a:pt x="34220" y="0"/>
                  </a:cubicBezTo>
                  <a:close/>
                </a:path>
              </a:pathLst>
            </a:custGeom>
            <a:solidFill>
              <a:srgbClr val="F5F8E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621810" cy="311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88453" y="2191841"/>
            <a:ext cx="771999" cy="77199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788453" y="3471682"/>
            <a:ext cx="771999" cy="771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788453" y="6031363"/>
            <a:ext cx="771999" cy="77199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788453" y="4751522"/>
            <a:ext cx="771999" cy="77199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788453" y="7311203"/>
            <a:ext cx="771999" cy="771999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204270" y="1970908"/>
            <a:ext cx="8055030" cy="93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0"/>
              </a:lnSpc>
            </a:pPr>
            <a:r>
              <a:rPr lang="en-US" sz="4100">
                <a:solidFill>
                  <a:srgbClr val="FEFFFA"/>
                </a:solidFill>
                <a:latin typeface="Open Sans"/>
                <a:ea typeface="Open Sans"/>
                <a:cs typeface="Open Sans"/>
                <a:sym typeface="Open Sans"/>
              </a:rPr>
              <a:t>Contextualização do Problema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01847" y="2181410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4270" y="3252976"/>
            <a:ext cx="7322748" cy="9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000"/>
              </a:lnSpc>
              <a:spcBef>
                <a:spcPct val="0"/>
              </a:spcBef>
            </a:pPr>
            <a:r>
              <a:rPr lang="en-US" sz="4000" b="1">
                <a:solidFill>
                  <a:srgbClr val="1A40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Pré processamento de dados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01847" y="3461251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204270" y="5807588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Interface do chatbot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01847" y="6020932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04270" y="4525519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Lógica do Chatbot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01847" y="4741091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04270" y="7089656"/>
            <a:ext cx="7623446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Conclusão e Próximos Passos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901847" y="7300772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03753" y="2175753"/>
            <a:ext cx="4083499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Agenda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9893" y="0"/>
            <a:ext cx="1955694" cy="10287000"/>
            <a:chOff x="0" y="0"/>
            <a:chExt cx="51508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5080" cy="2709333"/>
            </a:xfrm>
            <a:custGeom>
              <a:avLst/>
              <a:gdLst/>
              <a:ahLst/>
              <a:cxnLst/>
              <a:rect l="l" t="t" r="r" b="b"/>
              <a:pathLst>
                <a:path w="515080" h="2709333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93477" y="6224200"/>
            <a:ext cx="12083845" cy="2923376"/>
            <a:chOff x="0" y="0"/>
            <a:chExt cx="16111794" cy="3897835"/>
          </a:xfrm>
        </p:grpSpPr>
        <p:grpSp>
          <p:nvGrpSpPr>
            <p:cNvPr id="6" name="Group 6"/>
            <p:cNvGrpSpPr/>
            <p:nvPr/>
          </p:nvGrpSpPr>
          <p:grpSpPr>
            <a:xfrm>
              <a:off x="5489130" y="97977"/>
              <a:ext cx="2101184" cy="2752326"/>
              <a:chOff x="0" y="0"/>
              <a:chExt cx="397915" cy="5212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97915" cy="521226"/>
              </a:xfrm>
              <a:custGeom>
                <a:avLst/>
                <a:gdLst/>
                <a:ahLst/>
                <a:cxnLst/>
                <a:rect l="l" t="t" r="r" b="b"/>
                <a:pathLst>
                  <a:path w="397915" h="521226">
                    <a:moveTo>
                      <a:pt x="158852" y="0"/>
                    </a:moveTo>
                    <a:lnTo>
                      <a:pt x="239063" y="0"/>
                    </a:lnTo>
                    <a:cubicBezTo>
                      <a:pt x="281193" y="0"/>
                      <a:pt x="321598" y="16736"/>
                      <a:pt x="351388" y="46527"/>
                    </a:cubicBezTo>
                    <a:cubicBezTo>
                      <a:pt x="381179" y="76317"/>
                      <a:pt x="397915" y="116722"/>
                      <a:pt x="397915" y="158852"/>
                    </a:cubicBezTo>
                    <a:lnTo>
                      <a:pt x="397915" y="362374"/>
                    </a:lnTo>
                    <a:cubicBezTo>
                      <a:pt x="397915" y="450105"/>
                      <a:pt x="326794" y="521226"/>
                      <a:pt x="239063" y="521226"/>
                    </a:cubicBezTo>
                    <a:lnTo>
                      <a:pt x="158852" y="521226"/>
                    </a:lnTo>
                    <a:cubicBezTo>
                      <a:pt x="116722" y="521226"/>
                      <a:pt x="76317" y="504490"/>
                      <a:pt x="46527" y="474699"/>
                    </a:cubicBezTo>
                    <a:cubicBezTo>
                      <a:pt x="16736" y="444909"/>
                      <a:pt x="0" y="404504"/>
                      <a:pt x="0" y="362374"/>
                    </a:cubicBezTo>
                    <a:lnTo>
                      <a:pt x="0" y="158852"/>
                    </a:lnTo>
                    <a:cubicBezTo>
                      <a:pt x="0" y="71121"/>
                      <a:pt x="71121" y="0"/>
                      <a:pt x="158852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397915" cy="5783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5747034" y="468275"/>
              <a:ext cx="1639115" cy="643786"/>
            </a:xfrm>
            <a:custGeom>
              <a:avLst/>
              <a:gdLst/>
              <a:ahLst/>
              <a:cxnLst/>
              <a:rect l="l" t="t" r="r" b="b"/>
              <a:pathLst>
                <a:path w="1639115" h="643786">
                  <a:moveTo>
                    <a:pt x="0" y="0"/>
                  </a:moveTo>
                  <a:lnTo>
                    <a:pt x="1639114" y="0"/>
                  </a:lnTo>
                  <a:lnTo>
                    <a:pt x="1639114" y="643786"/>
                  </a:lnTo>
                  <a:lnTo>
                    <a:pt x="0" y="643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55" b="-221094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5709041" y="1241760"/>
              <a:ext cx="1622449" cy="536254"/>
            </a:xfrm>
            <a:custGeom>
              <a:avLst/>
              <a:gdLst/>
              <a:ahLst/>
              <a:cxnLst/>
              <a:rect l="l" t="t" r="r" b="b"/>
              <a:pathLst>
                <a:path w="1622449" h="536254">
                  <a:moveTo>
                    <a:pt x="0" y="0"/>
                  </a:moveTo>
                  <a:lnTo>
                    <a:pt x="1622449" y="0"/>
                  </a:lnTo>
                  <a:lnTo>
                    <a:pt x="1622449" y="536254"/>
                  </a:lnTo>
                  <a:lnTo>
                    <a:pt x="0" y="536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71" t="-116005" r="-1027" b="-169476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5709041" y="1910482"/>
              <a:ext cx="1529798" cy="686308"/>
            </a:xfrm>
            <a:custGeom>
              <a:avLst/>
              <a:gdLst/>
              <a:ahLst/>
              <a:cxnLst/>
              <a:rect l="l" t="t" r="r" b="b"/>
              <a:pathLst>
                <a:path w="1529798" h="686308">
                  <a:moveTo>
                    <a:pt x="0" y="0"/>
                  </a:moveTo>
                  <a:lnTo>
                    <a:pt x="1529799" y="0"/>
                  </a:lnTo>
                  <a:lnTo>
                    <a:pt x="1529799" y="686308"/>
                  </a:lnTo>
                  <a:lnTo>
                    <a:pt x="0" y="68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90" t="-169712" r="-6921" b="-31487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id="12" name="Group 12"/>
            <p:cNvGrpSpPr/>
            <p:nvPr/>
          </p:nvGrpSpPr>
          <p:grpSpPr>
            <a:xfrm>
              <a:off x="8202928" y="0"/>
              <a:ext cx="2224653" cy="2993924"/>
              <a:chOff x="0" y="0"/>
              <a:chExt cx="421297" cy="56697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1297" cy="566979"/>
              </a:xfrm>
              <a:custGeom>
                <a:avLst/>
                <a:gdLst/>
                <a:ahLst/>
                <a:cxnLst/>
                <a:rect l="l" t="t" r="r" b="b"/>
                <a:pathLst>
                  <a:path w="421297" h="566979">
                    <a:moveTo>
                      <a:pt x="150036" y="0"/>
                    </a:moveTo>
                    <a:lnTo>
                      <a:pt x="271261" y="0"/>
                    </a:lnTo>
                    <a:cubicBezTo>
                      <a:pt x="311053" y="0"/>
                      <a:pt x="349215" y="15807"/>
                      <a:pt x="377353" y="43945"/>
                    </a:cubicBezTo>
                    <a:cubicBezTo>
                      <a:pt x="405490" y="72082"/>
                      <a:pt x="421297" y="110244"/>
                      <a:pt x="421297" y="150036"/>
                    </a:cubicBezTo>
                    <a:lnTo>
                      <a:pt x="421297" y="416943"/>
                    </a:lnTo>
                    <a:cubicBezTo>
                      <a:pt x="421297" y="456735"/>
                      <a:pt x="405490" y="494897"/>
                      <a:pt x="377353" y="523034"/>
                    </a:cubicBezTo>
                    <a:cubicBezTo>
                      <a:pt x="349215" y="551172"/>
                      <a:pt x="311053" y="566979"/>
                      <a:pt x="271261" y="566979"/>
                    </a:cubicBezTo>
                    <a:lnTo>
                      <a:pt x="150036" y="566979"/>
                    </a:lnTo>
                    <a:cubicBezTo>
                      <a:pt x="110244" y="566979"/>
                      <a:pt x="72082" y="551172"/>
                      <a:pt x="43945" y="523034"/>
                    </a:cubicBezTo>
                    <a:cubicBezTo>
                      <a:pt x="15807" y="494897"/>
                      <a:pt x="0" y="456735"/>
                      <a:pt x="0" y="416943"/>
                    </a:cubicBezTo>
                    <a:lnTo>
                      <a:pt x="0" y="150036"/>
                    </a:lnTo>
                    <a:cubicBezTo>
                      <a:pt x="0" y="110244"/>
                      <a:pt x="15807" y="72082"/>
                      <a:pt x="43945" y="43945"/>
                    </a:cubicBezTo>
                    <a:cubicBezTo>
                      <a:pt x="72082" y="15807"/>
                      <a:pt x="110244" y="0"/>
                      <a:pt x="150036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57150"/>
                <a:ext cx="421297" cy="6241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8421880" y="231321"/>
              <a:ext cx="1889878" cy="1534858"/>
              <a:chOff x="0" y="0"/>
              <a:chExt cx="357899" cy="29066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57899" cy="290666"/>
              </a:xfrm>
              <a:custGeom>
                <a:avLst/>
                <a:gdLst/>
                <a:ahLst/>
                <a:cxnLst/>
                <a:rect l="l" t="t" r="r" b="b"/>
                <a:pathLst>
                  <a:path w="357899" h="290666">
                    <a:moveTo>
                      <a:pt x="51275" y="0"/>
                    </a:moveTo>
                    <a:lnTo>
                      <a:pt x="306624" y="0"/>
                    </a:lnTo>
                    <a:cubicBezTo>
                      <a:pt x="334942" y="0"/>
                      <a:pt x="357899" y="22957"/>
                      <a:pt x="357899" y="51275"/>
                    </a:cubicBezTo>
                    <a:lnTo>
                      <a:pt x="357899" y="239391"/>
                    </a:lnTo>
                    <a:cubicBezTo>
                      <a:pt x="357899" y="267710"/>
                      <a:pt x="334942" y="290666"/>
                      <a:pt x="306624" y="290666"/>
                    </a:cubicBezTo>
                    <a:lnTo>
                      <a:pt x="51275" y="290666"/>
                    </a:lnTo>
                    <a:cubicBezTo>
                      <a:pt x="22957" y="290666"/>
                      <a:pt x="0" y="267710"/>
                      <a:pt x="0" y="239391"/>
                    </a:cubicBezTo>
                    <a:lnTo>
                      <a:pt x="0" y="51275"/>
                    </a:lnTo>
                    <a:cubicBezTo>
                      <a:pt x="0" y="22957"/>
                      <a:pt x="22957" y="0"/>
                      <a:pt x="51275" y="0"/>
                    </a:cubicBezTo>
                    <a:close/>
                  </a:path>
                </a:pathLst>
              </a:custGeom>
              <a:solidFill>
                <a:srgbClr val="FF3131">
                  <a:alpha val="76863"/>
                </a:srgbClr>
              </a:solidFill>
              <a:ln w="9525" cap="sq">
                <a:solidFill>
                  <a:srgbClr val="000000">
                    <a:alpha val="76863"/>
                  </a:srgbClr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357899" cy="3478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8571054" y="370298"/>
              <a:ext cx="1639115" cy="643786"/>
            </a:xfrm>
            <a:custGeom>
              <a:avLst/>
              <a:gdLst/>
              <a:ahLst/>
              <a:cxnLst/>
              <a:rect l="l" t="t" r="r" b="b"/>
              <a:pathLst>
                <a:path w="1639115" h="643786">
                  <a:moveTo>
                    <a:pt x="0" y="0"/>
                  </a:moveTo>
                  <a:lnTo>
                    <a:pt x="1639114" y="0"/>
                  </a:lnTo>
                  <a:lnTo>
                    <a:pt x="1639114" y="643786"/>
                  </a:lnTo>
                  <a:lnTo>
                    <a:pt x="0" y="643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55" b="-221094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8546308" y="1143782"/>
              <a:ext cx="1622449" cy="536254"/>
            </a:xfrm>
            <a:custGeom>
              <a:avLst/>
              <a:gdLst/>
              <a:ahLst/>
              <a:cxnLst/>
              <a:rect l="l" t="t" r="r" b="b"/>
              <a:pathLst>
                <a:path w="1622449" h="536254">
                  <a:moveTo>
                    <a:pt x="0" y="0"/>
                  </a:moveTo>
                  <a:lnTo>
                    <a:pt x="1622449" y="0"/>
                  </a:lnTo>
                  <a:lnTo>
                    <a:pt x="1622449" y="536254"/>
                  </a:lnTo>
                  <a:lnTo>
                    <a:pt x="0" y="536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71" t="-116005" r="-1027" b="-169476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id="20" name="Group 20"/>
            <p:cNvGrpSpPr/>
            <p:nvPr/>
          </p:nvGrpSpPr>
          <p:grpSpPr>
            <a:xfrm>
              <a:off x="8421880" y="1876358"/>
              <a:ext cx="1889878" cy="875968"/>
              <a:chOff x="0" y="0"/>
              <a:chExt cx="357899" cy="16588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57899" cy="165888"/>
              </a:xfrm>
              <a:custGeom>
                <a:avLst/>
                <a:gdLst/>
                <a:ahLst/>
                <a:cxnLst/>
                <a:rect l="l" t="t" r="r" b="b"/>
                <a:pathLst>
                  <a:path w="357899" h="165888">
                    <a:moveTo>
                      <a:pt x="51275" y="0"/>
                    </a:moveTo>
                    <a:lnTo>
                      <a:pt x="306624" y="0"/>
                    </a:lnTo>
                    <a:cubicBezTo>
                      <a:pt x="334942" y="0"/>
                      <a:pt x="357899" y="22957"/>
                      <a:pt x="357899" y="51275"/>
                    </a:cubicBezTo>
                    <a:lnTo>
                      <a:pt x="357899" y="114613"/>
                    </a:lnTo>
                    <a:cubicBezTo>
                      <a:pt x="357899" y="142931"/>
                      <a:pt x="334942" y="165888"/>
                      <a:pt x="306624" y="165888"/>
                    </a:cubicBezTo>
                    <a:lnTo>
                      <a:pt x="51275" y="165888"/>
                    </a:lnTo>
                    <a:cubicBezTo>
                      <a:pt x="22957" y="165888"/>
                      <a:pt x="0" y="142931"/>
                      <a:pt x="0" y="114613"/>
                    </a:cubicBezTo>
                    <a:lnTo>
                      <a:pt x="0" y="51275"/>
                    </a:lnTo>
                    <a:cubicBezTo>
                      <a:pt x="0" y="22957"/>
                      <a:pt x="22957" y="0"/>
                      <a:pt x="51275" y="0"/>
                    </a:cubicBezTo>
                    <a:close/>
                  </a:path>
                </a:pathLst>
              </a:custGeom>
              <a:solidFill>
                <a:srgbClr val="FF3131">
                  <a:alpha val="76863"/>
                </a:srgbClr>
              </a:solidFill>
              <a:ln w="9525" cap="sq">
                <a:solidFill>
                  <a:srgbClr val="000000">
                    <a:alpha val="76863"/>
                  </a:srgbClr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57150"/>
                <a:ext cx="357899" cy="223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8546308" y="1969086"/>
              <a:ext cx="1529798" cy="686308"/>
            </a:xfrm>
            <a:custGeom>
              <a:avLst/>
              <a:gdLst/>
              <a:ahLst/>
              <a:cxnLst/>
              <a:rect l="l" t="t" r="r" b="b"/>
              <a:pathLst>
                <a:path w="1529798" h="686308">
                  <a:moveTo>
                    <a:pt x="0" y="0"/>
                  </a:moveTo>
                  <a:lnTo>
                    <a:pt x="1529798" y="0"/>
                  </a:lnTo>
                  <a:lnTo>
                    <a:pt x="1529798" y="686308"/>
                  </a:lnTo>
                  <a:lnTo>
                    <a:pt x="0" y="68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90" t="-169712" r="-6921" b="-31487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" name="AutoShape 24"/>
            <p:cNvSpPr/>
            <p:nvPr/>
          </p:nvSpPr>
          <p:spPr>
            <a:xfrm flipV="1">
              <a:off x="4787047" y="1474140"/>
              <a:ext cx="702083" cy="0"/>
            </a:xfrm>
            <a:prstGeom prst="line">
              <a:avLst/>
            </a:prstGeom>
            <a:ln w="5298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7590314" y="1474140"/>
              <a:ext cx="612614" cy="22822"/>
            </a:xfrm>
            <a:prstGeom prst="line">
              <a:avLst/>
            </a:prstGeom>
            <a:ln w="5298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26" name="Group 26"/>
            <p:cNvGrpSpPr/>
            <p:nvPr/>
          </p:nvGrpSpPr>
          <p:grpSpPr>
            <a:xfrm>
              <a:off x="11036935" y="0"/>
              <a:ext cx="2224653" cy="2993924"/>
              <a:chOff x="0" y="0"/>
              <a:chExt cx="421297" cy="56697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21297" cy="566979"/>
              </a:xfrm>
              <a:custGeom>
                <a:avLst/>
                <a:gdLst/>
                <a:ahLst/>
                <a:cxnLst/>
                <a:rect l="l" t="t" r="r" b="b"/>
                <a:pathLst>
                  <a:path w="421297" h="566979">
                    <a:moveTo>
                      <a:pt x="150036" y="0"/>
                    </a:moveTo>
                    <a:lnTo>
                      <a:pt x="271261" y="0"/>
                    </a:lnTo>
                    <a:cubicBezTo>
                      <a:pt x="311053" y="0"/>
                      <a:pt x="349215" y="15807"/>
                      <a:pt x="377353" y="43945"/>
                    </a:cubicBezTo>
                    <a:cubicBezTo>
                      <a:pt x="405490" y="72082"/>
                      <a:pt x="421297" y="110244"/>
                      <a:pt x="421297" y="150036"/>
                    </a:cubicBezTo>
                    <a:lnTo>
                      <a:pt x="421297" y="416943"/>
                    </a:lnTo>
                    <a:cubicBezTo>
                      <a:pt x="421297" y="456735"/>
                      <a:pt x="405490" y="494897"/>
                      <a:pt x="377353" y="523034"/>
                    </a:cubicBezTo>
                    <a:cubicBezTo>
                      <a:pt x="349215" y="551172"/>
                      <a:pt x="311053" y="566979"/>
                      <a:pt x="271261" y="566979"/>
                    </a:cubicBezTo>
                    <a:lnTo>
                      <a:pt x="150036" y="566979"/>
                    </a:lnTo>
                    <a:cubicBezTo>
                      <a:pt x="110244" y="566979"/>
                      <a:pt x="72082" y="551172"/>
                      <a:pt x="43945" y="523034"/>
                    </a:cubicBezTo>
                    <a:cubicBezTo>
                      <a:pt x="15807" y="494897"/>
                      <a:pt x="0" y="456735"/>
                      <a:pt x="0" y="416943"/>
                    </a:cubicBezTo>
                    <a:lnTo>
                      <a:pt x="0" y="150036"/>
                    </a:lnTo>
                    <a:cubicBezTo>
                      <a:pt x="0" y="110244"/>
                      <a:pt x="15807" y="72082"/>
                      <a:pt x="43945" y="43945"/>
                    </a:cubicBezTo>
                    <a:cubicBezTo>
                      <a:pt x="72082" y="15807"/>
                      <a:pt x="110244" y="0"/>
                      <a:pt x="150036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421297" cy="6241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11235638" y="370298"/>
              <a:ext cx="1875893" cy="2252710"/>
            </a:xfrm>
            <a:custGeom>
              <a:avLst/>
              <a:gdLst/>
              <a:ahLst/>
              <a:cxnLst/>
              <a:rect l="l" t="t" r="r" b="b"/>
              <a:pathLst>
                <a:path w="1875893" h="2252710">
                  <a:moveTo>
                    <a:pt x="0" y="0"/>
                  </a:moveTo>
                  <a:lnTo>
                    <a:pt x="1875893" y="0"/>
                  </a:lnTo>
                  <a:lnTo>
                    <a:pt x="1875893" y="2252710"/>
                  </a:lnTo>
                  <a:lnTo>
                    <a:pt x="0" y="2252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1445223" y="793122"/>
              <a:ext cx="1456724" cy="1407063"/>
            </a:xfrm>
            <a:custGeom>
              <a:avLst/>
              <a:gdLst/>
              <a:ahLst/>
              <a:cxnLst/>
              <a:rect l="l" t="t" r="r" b="b"/>
              <a:pathLst>
                <a:path w="1456724" h="1407063">
                  <a:moveTo>
                    <a:pt x="0" y="0"/>
                  </a:moveTo>
                  <a:lnTo>
                    <a:pt x="1456723" y="0"/>
                  </a:lnTo>
                  <a:lnTo>
                    <a:pt x="1456723" y="1407062"/>
                  </a:lnTo>
                  <a:lnTo>
                    <a:pt x="0" y="1407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AutoShape 31"/>
            <p:cNvSpPr/>
            <p:nvPr/>
          </p:nvSpPr>
          <p:spPr>
            <a:xfrm>
              <a:off x="10427580" y="1496962"/>
              <a:ext cx="609355" cy="0"/>
            </a:xfrm>
            <a:prstGeom prst="line">
              <a:avLst/>
            </a:prstGeom>
            <a:ln w="5298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2" name="Freeform 32"/>
            <p:cNvSpPr/>
            <p:nvPr/>
          </p:nvSpPr>
          <p:spPr>
            <a:xfrm>
              <a:off x="14030097" y="450041"/>
              <a:ext cx="2081697" cy="2146750"/>
            </a:xfrm>
            <a:custGeom>
              <a:avLst/>
              <a:gdLst/>
              <a:ahLst/>
              <a:cxnLst/>
              <a:rect l="l" t="t" r="r" b="b"/>
              <a:pathLst>
                <a:path w="2081697" h="2146750">
                  <a:moveTo>
                    <a:pt x="0" y="0"/>
                  </a:moveTo>
                  <a:lnTo>
                    <a:pt x="2081697" y="0"/>
                  </a:lnTo>
                  <a:lnTo>
                    <a:pt x="2081697" y="2146749"/>
                  </a:lnTo>
                  <a:lnTo>
                    <a:pt x="0" y="21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0" y="322997"/>
              <a:ext cx="1930793" cy="2370394"/>
            </a:xfrm>
            <a:custGeom>
              <a:avLst/>
              <a:gdLst/>
              <a:ahLst/>
              <a:cxnLst/>
              <a:rect l="l" t="t" r="r" b="b"/>
              <a:pathLst>
                <a:path w="1930793" h="2370394">
                  <a:moveTo>
                    <a:pt x="0" y="0"/>
                  </a:moveTo>
                  <a:lnTo>
                    <a:pt x="1930793" y="0"/>
                  </a:lnTo>
                  <a:lnTo>
                    <a:pt x="1930793" y="2370393"/>
                  </a:lnTo>
                  <a:lnTo>
                    <a:pt x="0" y="2370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641233" y="2881854"/>
              <a:ext cx="881159" cy="392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48"/>
                </a:lnSpc>
                <a:spcBef>
                  <a:spcPct val="0"/>
                </a:spcBef>
              </a:pPr>
              <a:r>
                <a:rPr lang="en-US" sz="182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Text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922723" y="3110951"/>
              <a:ext cx="1195086" cy="53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Sentence </a:t>
              </a:r>
            </a:p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chunker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8361993" y="3118949"/>
              <a:ext cx="2057235" cy="53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Semantic </a:t>
              </a:r>
            </a:p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chunk connector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1440666" y="3118949"/>
              <a:ext cx="1417192" cy="53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Open Ai</a:t>
              </a:r>
            </a:p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Embedding</a:t>
              </a:r>
            </a:p>
          </p:txBody>
        </p:sp>
        <p:sp>
          <p:nvSpPr>
            <p:cNvPr id="38" name="AutoShape 38"/>
            <p:cNvSpPr/>
            <p:nvPr/>
          </p:nvSpPr>
          <p:spPr>
            <a:xfrm>
              <a:off x="13261588" y="1496962"/>
              <a:ext cx="768509" cy="26453"/>
            </a:xfrm>
            <a:prstGeom prst="line">
              <a:avLst/>
            </a:prstGeom>
            <a:ln w="5298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14466448" y="2869353"/>
              <a:ext cx="1208995" cy="283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Vector DB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2765345" y="136399"/>
              <a:ext cx="2101184" cy="2752326"/>
              <a:chOff x="0" y="0"/>
              <a:chExt cx="397915" cy="52122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397915" cy="521226"/>
              </a:xfrm>
              <a:custGeom>
                <a:avLst/>
                <a:gdLst/>
                <a:ahLst/>
                <a:cxnLst/>
                <a:rect l="l" t="t" r="r" b="b"/>
                <a:pathLst>
                  <a:path w="397915" h="521226">
                    <a:moveTo>
                      <a:pt x="158852" y="0"/>
                    </a:moveTo>
                    <a:lnTo>
                      <a:pt x="239063" y="0"/>
                    </a:lnTo>
                    <a:cubicBezTo>
                      <a:pt x="281193" y="0"/>
                      <a:pt x="321598" y="16736"/>
                      <a:pt x="351388" y="46527"/>
                    </a:cubicBezTo>
                    <a:cubicBezTo>
                      <a:pt x="381179" y="76317"/>
                      <a:pt x="397915" y="116722"/>
                      <a:pt x="397915" y="158852"/>
                    </a:cubicBezTo>
                    <a:lnTo>
                      <a:pt x="397915" y="362374"/>
                    </a:lnTo>
                    <a:cubicBezTo>
                      <a:pt x="397915" y="450105"/>
                      <a:pt x="326794" y="521226"/>
                      <a:pt x="239063" y="521226"/>
                    </a:cubicBezTo>
                    <a:lnTo>
                      <a:pt x="158852" y="521226"/>
                    </a:lnTo>
                    <a:cubicBezTo>
                      <a:pt x="116722" y="521226"/>
                      <a:pt x="76317" y="504490"/>
                      <a:pt x="46527" y="474699"/>
                    </a:cubicBezTo>
                    <a:cubicBezTo>
                      <a:pt x="16736" y="444909"/>
                      <a:pt x="0" y="404504"/>
                      <a:pt x="0" y="362374"/>
                    </a:cubicBezTo>
                    <a:lnTo>
                      <a:pt x="0" y="158852"/>
                    </a:lnTo>
                    <a:cubicBezTo>
                      <a:pt x="0" y="71121"/>
                      <a:pt x="71121" y="0"/>
                      <a:pt x="158852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57150"/>
                <a:ext cx="397915" cy="5783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3231640" y="3110951"/>
              <a:ext cx="1195086" cy="786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Robust Data Cleaning</a:t>
              </a:r>
            </a:p>
          </p:txBody>
        </p:sp>
        <p:sp>
          <p:nvSpPr>
            <p:cNvPr id="44" name="Freeform 44"/>
            <p:cNvSpPr/>
            <p:nvPr/>
          </p:nvSpPr>
          <p:spPr>
            <a:xfrm>
              <a:off x="3098882" y="515981"/>
              <a:ext cx="1502709" cy="1844844"/>
            </a:xfrm>
            <a:custGeom>
              <a:avLst/>
              <a:gdLst/>
              <a:ahLst/>
              <a:cxnLst/>
              <a:rect l="l" t="t" r="r" b="b"/>
              <a:pathLst>
                <a:path w="1502709" h="1844844">
                  <a:moveTo>
                    <a:pt x="0" y="0"/>
                  </a:moveTo>
                  <a:lnTo>
                    <a:pt x="1502709" y="0"/>
                  </a:lnTo>
                  <a:lnTo>
                    <a:pt x="1502709" y="1844844"/>
                  </a:lnTo>
                  <a:lnTo>
                    <a:pt x="0" y="1844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AutoShape 45"/>
            <p:cNvSpPr/>
            <p:nvPr/>
          </p:nvSpPr>
          <p:spPr>
            <a:xfrm>
              <a:off x="1930793" y="1508194"/>
              <a:ext cx="834551" cy="4368"/>
            </a:xfrm>
            <a:prstGeom prst="line">
              <a:avLst/>
            </a:prstGeom>
            <a:ln w="5298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46" name="TextBox 46"/>
          <p:cNvSpPr txBox="1"/>
          <p:nvPr/>
        </p:nvSpPr>
        <p:spPr>
          <a:xfrm>
            <a:off x="1500151" y="683311"/>
            <a:ext cx="12814929" cy="1446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0"/>
              </a:lnSpc>
            </a:pPr>
            <a:r>
              <a:rPr lang="en-US" sz="5200" b="1" spc="-72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Pré-Processamento de Dados Otimizado com IA 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947957" y="2473096"/>
            <a:ext cx="4453120" cy="2925445"/>
            <a:chOff x="0" y="0"/>
            <a:chExt cx="5937493" cy="3900594"/>
          </a:xfrm>
        </p:grpSpPr>
        <p:sp>
          <p:nvSpPr>
            <p:cNvPr id="48" name="TextBox 48"/>
            <p:cNvSpPr txBox="1"/>
            <p:nvPr/>
          </p:nvSpPr>
          <p:spPr>
            <a:xfrm>
              <a:off x="0" y="1465622"/>
              <a:ext cx="5937493" cy="2434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96"/>
                </a:lnSpc>
              </a:pP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Os dados foram limpos, </a:t>
              </a:r>
              <a:r>
                <a:rPr lang="en-US" sz="22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excluindo as páginas iniciais, como sumários e capas</a:t>
              </a: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, e identificando a partir de qual página o documento efetivamente se inicia. </a:t>
              </a:r>
            </a:p>
            <a:p>
              <a:pPr algn="l">
                <a:lnSpc>
                  <a:spcPts val="1652"/>
                </a:lnSpc>
              </a:pPr>
              <a:endParaRPr lang="en-US" sz="2200">
                <a:solidFill>
                  <a:srgbClr val="000000"/>
                </a:solidFill>
                <a:latin typeface="Aileron Thin"/>
                <a:ea typeface="Aileron Thin"/>
                <a:cs typeface="Aileron Thin"/>
                <a:sym typeface="Aileron Thin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9525"/>
              <a:ext cx="5937493" cy="1383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85"/>
                </a:lnSpc>
              </a:pPr>
              <a:r>
                <a:rPr lang="en-US" sz="3799" b="1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1. Limpeza</a:t>
              </a:r>
            </a:p>
            <a:p>
              <a:pPr algn="l">
                <a:lnSpc>
                  <a:spcPts val="3685"/>
                </a:lnSpc>
              </a:pPr>
              <a:r>
                <a:rPr lang="en-US" sz="3799" b="1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Robusta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7005699" y="2473096"/>
            <a:ext cx="4497502" cy="2705770"/>
            <a:chOff x="0" y="0"/>
            <a:chExt cx="5996669" cy="3607694"/>
          </a:xfrm>
        </p:grpSpPr>
        <p:sp>
          <p:nvSpPr>
            <p:cNvPr id="51" name="TextBox 51"/>
            <p:cNvSpPr txBox="1"/>
            <p:nvPr/>
          </p:nvSpPr>
          <p:spPr>
            <a:xfrm>
              <a:off x="0" y="1450768"/>
              <a:ext cx="5996669" cy="215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96"/>
                </a:lnSpc>
              </a:pP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Foi realizada uma etapa para criar chunks (pedaços) de texto de </a:t>
              </a:r>
              <a:r>
                <a:rPr lang="en-US" sz="22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utilizando IA para que cada segmento de texto  aborde um contexto.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7336" y="19050"/>
              <a:ext cx="5979333" cy="128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2"/>
                </a:lnSpc>
              </a:pPr>
              <a:r>
                <a:rPr lang="en-US" sz="3600" b="1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2. DeepLearning para chunking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2107822" y="2473096"/>
            <a:ext cx="4944628" cy="3070641"/>
            <a:chOff x="0" y="0"/>
            <a:chExt cx="6592838" cy="4094188"/>
          </a:xfrm>
        </p:grpSpPr>
        <p:sp>
          <p:nvSpPr>
            <p:cNvPr id="54" name="TextBox 54"/>
            <p:cNvSpPr txBox="1"/>
            <p:nvPr/>
          </p:nvSpPr>
          <p:spPr>
            <a:xfrm>
              <a:off x="0" y="1505462"/>
              <a:ext cx="6592838" cy="2588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95"/>
                </a:lnSpc>
              </a:pPr>
              <a:r>
                <a:rPr lang="en-US" sz="2199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Para comunicarmos com os modelos de OpenAi fizemos um embedding que</a:t>
              </a:r>
              <a:r>
                <a:rPr lang="en-US" sz="2199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transforma os textos em uma linguagem reconhecida pela a IA</a:t>
              </a:r>
              <a:r>
                <a:rPr lang="en-US" sz="2199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 em seguida salvamos o resultado em um banco vetorial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9525"/>
              <a:ext cx="6198962" cy="1383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86"/>
                </a:lnSpc>
              </a:pPr>
              <a:r>
                <a:rPr lang="en-US" sz="3800" b="1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3. Comunicando com o GPT </a:t>
              </a: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947957" y="3565169"/>
            <a:ext cx="4453120" cy="21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2"/>
              </a:lnSpc>
            </a:pPr>
            <a:endParaRPr/>
          </a:p>
        </p:txBody>
      </p:sp>
    </p:spTree>
  </p:cSld>
  <p:clrMapOvr>
    <a:masterClrMapping/>
  </p:clrMapOvr>
  <p:transition spd="slow">
    <p:cover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9893" y="0"/>
            <a:ext cx="1955694" cy="10287000"/>
            <a:chOff x="0" y="0"/>
            <a:chExt cx="51508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5080" cy="2709333"/>
            </a:xfrm>
            <a:custGeom>
              <a:avLst/>
              <a:gdLst/>
              <a:ahLst/>
              <a:cxnLst/>
              <a:rect l="l" t="t" r="r" b="b"/>
              <a:pathLst>
                <a:path w="515080" h="2709333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93477" y="6224200"/>
            <a:ext cx="12083845" cy="2923376"/>
            <a:chOff x="0" y="0"/>
            <a:chExt cx="16111794" cy="3897835"/>
          </a:xfrm>
        </p:grpSpPr>
        <p:grpSp>
          <p:nvGrpSpPr>
            <p:cNvPr id="6" name="Group 6"/>
            <p:cNvGrpSpPr/>
            <p:nvPr/>
          </p:nvGrpSpPr>
          <p:grpSpPr>
            <a:xfrm>
              <a:off x="5489130" y="97977"/>
              <a:ext cx="2101184" cy="2752326"/>
              <a:chOff x="0" y="0"/>
              <a:chExt cx="397915" cy="5212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97915" cy="521226"/>
              </a:xfrm>
              <a:custGeom>
                <a:avLst/>
                <a:gdLst/>
                <a:ahLst/>
                <a:cxnLst/>
                <a:rect l="l" t="t" r="r" b="b"/>
                <a:pathLst>
                  <a:path w="397915" h="521226">
                    <a:moveTo>
                      <a:pt x="158852" y="0"/>
                    </a:moveTo>
                    <a:lnTo>
                      <a:pt x="239063" y="0"/>
                    </a:lnTo>
                    <a:cubicBezTo>
                      <a:pt x="281193" y="0"/>
                      <a:pt x="321598" y="16736"/>
                      <a:pt x="351388" y="46527"/>
                    </a:cubicBezTo>
                    <a:cubicBezTo>
                      <a:pt x="381179" y="76317"/>
                      <a:pt x="397915" y="116722"/>
                      <a:pt x="397915" y="158852"/>
                    </a:cubicBezTo>
                    <a:lnTo>
                      <a:pt x="397915" y="362374"/>
                    </a:lnTo>
                    <a:cubicBezTo>
                      <a:pt x="397915" y="450105"/>
                      <a:pt x="326794" y="521226"/>
                      <a:pt x="239063" y="521226"/>
                    </a:cubicBezTo>
                    <a:lnTo>
                      <a:pt x="158852" y="521226"/>
                    </a:lnTo>
                    <a:cubicBezTo>
                      <a:pt x="116722" y="521226"/>
                      <a:pt x="76317" y="504490"/>
                      <a:pt x="46527" y="474699"/>
                    </a:cubicBezTo>
                    <a:cubicBezTo>
                      <a:pt x="16736" y="444909"/>
                      <a:pt x="0" y="404504"/>
                      <a:pt x="0" y="362374"/>
                    </a:cubicBezTo>
                    <a:lnTo>
                      <a:pt x="0" y="158852"/>
                    </a:lnTo>
                    <a:cubicBezTo>
                      <a:pt x="0" y="71121"/>
                      <a:pt x="71121" y="0"/>
                      <a:pt x="158852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397915" cy="5783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5747034" y="468275"/>
              <a:ext cx="1639115" cy="643786"/>
            </a:xfrm>
            <a:custGeom>
              <a:avLst/>
              <a:gdLst/>
              <a:ahLst/>
              <a:cxnLst/>
              <a:rect l="l" t="t" r="r" b="b"/>
              <a:pathLst>
                <a:path w="1639115" h="643786">
                  <a:moveTo>
                    <a:pt x="0" y="0"/>
                  </a:moveTo>
                  <a:lnTo>
                    <a:pt x="1639114" y="0"/>
                  </a:lnTo>
                  <a:lnTo>
                    <a:pt x="1639114" y="643786"/>
                  </a:lnTo>
                  <a:lnTo>
                    <a:pt x="0" y="643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55" b="-221094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5709041" y="1241760"/>
              <a:ext cx="1622449" cy="536254"/>
            </a:xfrm>
            <a:custGeom>
              <a:avLst/>
              <a:gdLst/>
              <a:ahLst/>
              <a:cxnLst/>
              <a:rect l="l" t="t" r="r" b="b"/>
              <a:pathLst>
                <a:path w="1622449" h="536254">
                  <a:moveTo>
                    <a:pt x="0" y="0"/>
                  </a:moveTo>
                  <a:lnTo>
                    <a:pt x="1622449" y="0"/>
                  </a:lnTo>
                  <a:lnTo>
                    <a:pt x="1622449" y="536254"/>
                  </a:lnTo>
                  <a:lnTo>
                    <a:pt x="0" y="536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71" t="-116005" r="-1027" b="-169476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5709041" y="1910482"/>
              <a:ext cx="1529798" cy="686308"/>
            </a:xfrm>
            <a:custGeom>
              <a:avLst/>
              <a:gdLst/>
              <a:ahLst/>
              <a:cxnLst/>
              <a:rect l="l" t="t" r="r" b="b"/>
              <a:pathLst>
                <a:path w="1529798" h="686308">
                  <a:moveTo>
                    <a:pt x="0" y="0"/>
                  </a:moveTo>
                  <a:lnTo>
                    <a:pt x="1529799" y="0"/>
                  </a:lnTo>
                  <a:lnTo>
                    <a:pt x="1529799" y="686308"/>
                  </a:lnTo>
                  <a:lnTo>
                    <a:pt x="0" y="68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90" t="-169712" r="-6921" b="-31487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id="12" name="Group 12"/>
            <p:cNvGrpSpPr/>
            <p:nvPr/>
          </p:nvGrpSpPr>
          <p:grpSpPr>
            <a:xfrm>
              <a:off x="8202928" y="0"/>
              <a:ext cx="2224653" cy="2993924"/>
              <a:chOff x="0" y="0"/>
              <a:chExt cx="421297" cy="56697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1297" cy="566979"/>
              </a:xfrm>
              <a:custGeom>
                <a:avLst/>
                <a:gdLst/>
                <a:ahLst/>
                <a:cxnLst/>
                <a:rect l="l" t="t" r="r" b="b"/>
                <a:pathLst>
                  <a:path w="421297" h="566979">
                    <a:moveTo>
                      <a:pt x="150036" y="0"/>
                    </a:moveTo>
                    <a:lnTo>
                      <a:pt x="271261" y="0"/>
                    </a:lnTo>
                    <a:cubicBezTo>
                      <a:pt x="311053" y="0"/>
                      <a:pt x="349215" y="15807"/>
                      <a:pt x="377353" y="43945"/>
                    </a:cubicBezTo>
                    <a:cubicBezTo>
                      <a:pt x="405490" y="72082"/>
                      <a:pt x="421297" y="110244"/>
                      <a:pt x="421297" y="150036"/>
                    </a:cubicBezTo>
                    <a:lnTo>
                      <a:pt x="421297" y="416943"/>
                    </a:lnTo>
                    <a:cubicBezTo>
                      <a:pt x="421297" y="456735"/>
                      <a:pt x="405490" y="494897"/>
                      <a:pt x="377353" y="523034"/>
                    </a:cubicBezTo>
                    <a:cubicBezTo>
                      <a:pt x="349215" y="551172"/>
                      <a:pt x="311053" y="566979"/>
                      <a:pt x="271261" y="566979"/>
                    </a:cubicBezTo>
                    <a:lnTo>
                      <a:pt x="150036" y="566979"/>
                    </a:lnTo>
                    <a:cubicBezTo>
                      <a:pt x="110244" y="566979"/>
                      <a:pt x="72082" y="551172"/>
                      <a:pt x="43945" y="523034"/>
                    </a:cubicBezTo>
                    <a:cubicBezTo>
                      <a:pt x="15807" y="494897"/>
                      <a:pt x="0" y="456735"/>
                      <a:pt x="0" y="416943"/>
                    </a:cubicBezTo>
                    <a:lnTo>
                      <a:pt x="0" y="150036"/>
                    </a:lnTo>
                    <a:cubicBezTo>
                      <a:pt x="0" y="110244"/>
                      <a:pt x="15807" y="72082"/>
                      <a:pt x="43945" y="43945"/>
                    </a:cubicBezTo>
                    <a:cubicBezTo>
                      <a:pt x="72082" y="15807"/>
                      <a:pt x="110244" y="0"/>
                      <a:pt x="150036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57150"/>
                <a:ext cx="421297" cy="6241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8421880" y="231321"/>
              <a:ext cx="1889878" cy="1534858"/>
              <a:chOff x="0" y="0"/>
              <a:chExt cx="357899" cy="29066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57899" cy="290666"/>
              </a:xfrm>
              <a:custGeom>
                <a:avLst/>
                <a:gdLst/>
                <a:ahLst/>
                <a:cxnLst/>
                <a:rect l="l" t="t" r="r" b="b"/>
                <a:pathLst>
                  <a:path w="357899" h="290666">
                    <a:moveTo>
                      <a:pt x="51275" y="0"/>
                    </a:moveTo>
                    <a:lnTo>
                      <a:pt x="306624" y="0"/>
                    </a:lnTo>
                    <a:cubicBezTo>
                      <a:pt x="334942" y="0"/>
                      <a:pt x="357899" y="22957"/>
                      <a:pt x="357899" y="51275"/>
                    </a:cubicBezTo>
                    <a:lnTo>
                      <a:pt x="357899" y="239391"/>
                    </a:lnTo>
                    <a:cubicBezTo>
                      <a:pt x="357899" y="267710"/>
                      <a:pt x="334942" y="290666"/>
                      <a:pt x="306624" y="290666"/>
                    </a:cubicBezTo>
                    <a:lnTo>
                      <a:pt x="51275" y="290666"/>
                    </a:lnTo>
                    <a:cubicBezTo>
                      <a:pt x="22957" y="290666"/>
                      <a:pt x="0" y="267710"/>
                      <a:pt x="0" y="239391"/>
                    </a:cubicBezTo>
                    <a:lnTo>
                      <a:pt x="0" y="51275"/>
                    </a:lnTo>
                    <a:cubicBezTo>
                      <a:pt x="0" y="22957"/>
                      <a:pt x="22957" y="0"/>
                      <a:pt x="51275" y="0"/>
                    </a:cubicBezTo>
                    <a:close/>
                  </a:path>
                </a:pathLst>
              </a:custGeom>
              <a:solidFill>
                <a:srgbClr val="FF3131">
                  <a:alpha val="76863"/>
                </a:srgbClr>
              </a:solidFill>
              <a:ln w="9525" cap="sq">
                <a:solidFill>
                  <a:srgbClr val="000000">
                    <a:alpha val="76863"/>
                  </a:srgbClr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357899" cy="3478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8571054" y="370298"/>
              <a:ext cx="1639115" cy="643786"/>
            </a:xfrm>
            <a:custGeom>
              <a:avLst/>
              <a:gdLst/>
              <a:ahLst/>
              <a:cxnLst/>
              <a:rect l="l" t="t" r="r" b="b"/>
              <a:pathLst>
                <a:path w="1639115" h="643786">
                  <a:moveTo>
                    <a:pt x="0" y="0"/>
                  </a:moveTo>
                  <a:lnTo>
                    <a:pt x="1639114" y="0"/>
                  </a:lnTo>
                  <a:lnTo>
                    <a:pt x="1639114" y="643786"/>
                  </a:lnTo>
                  <a:lnTo>
                    <a:pt x="0" y="643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55" b="-221094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8546308" y="1143782"/>
              <a:ext cx="1622449" cy="536254"/>
            </a:xfrm>
            <a:custGeom>
              <a:avLst/>
              <a:gdLst/>
              <a:ahLst/>
              <a:cxnLst/>
              <a:rect l="l" t="t" r="r" b="b"/>
              <a:pathLst>
                <a:path w="1622449" h="536254">
                  <a:moveTo>
                    <a:pt x="0" y="0"/>
                  </a:moveTo>
                  <a:lnTo>
                    <a:pt x="1622449" y="0"/>
                  </a:lnTo>
                  <a:lnTo>
                    <a:pt x="1622449" y="536254"/>
                  </a:lnTo>
                  <a:lnTo>
                    <a:pt x="0" y="536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71" t="-116005" r="-1027" b="-169476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id="20" name="Group 20"/>
            <p:cNvGrpSpPr/>
            <p:nvPr/>
          </p:nvGrpSpPr>
          <p:grpSpPr>
            <a:xfrm>
              <a:off x="8421880" y="1876358"/>
              <a:ext cx="1889878" cy="875968"/>
              <a:chOff x="0" y="0"/>
              <a:chExt cx="357899" cy="16588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57899" cy="165888"/>
              </a:xfrm>
              <a:custGeom>
                <a:avLst/>
                <a:gdLst/>
                <a:ahLst/>
                <a:cxnLst/>
                <a:rect l="l" t="t" r="r" b="b"/>
                <a:pathLst>
                  <a:path w="357899" h="165888">
                    <a:moveTo>
                      <a:pt x="51275" y="0"/>
                    </a:moveTo>
                    <a:lnTo>
                      <a:pt x="306624" y="0"/>
                    </a:lnTo>
                    <a:cubicBezTo>
                      <a:pt x="334942" y="0"/>
                      <a:pt x="357899" y="22957"/>
                      <a:pt x="357899" y="51275"/>
                    </a:cubicBezTo>
                    <a:lnTo>
                      <a:pt x="357899" y="114613"/>
                    </a:lnTo>
                    <a:cubicBezTo>
                      <a:pt x="357899" y="142931"/>
                      <a:pt x="334942" y="165888"/>
                      <a:pt x="306624" y="165888"/>
                    </a:cubicBezTo>
                    <a:lnTo>
                      <a:pt x="51275" y="165888"/>
                    </a:lnTo>
                    <a:cubicBezTo>
                      <a:pt x="22957" y="165888"/>
                      <a:pt x="0" y="142931"/>
                      <a:pt x="0" y="114613"/>
                    </a:cubicBezTo>
                    <a:lnTo>
                      <a:pt x="0" y="51275"/>
                    </a:lnTo>
                    <a:cubicBezTo>
                      <a:pt x="0" y="22957"/>
                      <a:pt x="22957" y="0"/>
                      <a:pt x="51275" y="0"/>
                    </a:cubicBezTo>
                    <a:close/>
                  </a:path>
                </a:pathLst>
              </a:custGeom>
              <a:solidFill>
                <a:srgbClr val="FF3131">
                  <a:alpha val="76863"/>
                </a:srgbClr>
              </a:solidFill>
              <a:ln w="9525" cap="sq">
                <a:solidFill>
                  <a:srgbClr val="000000">
                    <a:alpha val="76863"/>
                  </a:srgbClr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57150"/>
                <a:ext cx="357899" cy="223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8546308" y="1969086"/>
              <a:ext cx="1529798" cy="686308"/>
            </a:xfrm>
            <a:custGeom>
              <a:avLst/>
              <a:gdLst/>
              <a:ahLst/>
              <a:cxnLst/>
              <a:rect l="l" t="t" r="r" b="b"/>
              <a:pathLst>
                <a:path w="1529798" h="686308">
                  <a:moveTo>
                    <a:pt x="0" y="0"/>
                  </a:moveTo>
                  <a:lnTo>
                    <a:pt x="1529798" y="0"/>
                  </a:lnTo>
                  <a:lnTo>
                    <a:pt x="1529798" y="686308"/>
                  </a:lnTo>
                  <a:lnTo>
                    <a:pt x="0" y="68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90" t="-169712" r="-6921" b="-31487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" name="AutoShape 24"/>
            <p:cNvSpPr/>
            <p:nvPr/>
          </p:nvSpPr>
          <p:spPr>
            <a:xfrm flipV="1">
              <a:off x="4787047" y="1474140"/>
              <a:ext cx="702083" cy="0"/>
            </a:xfrm>
            <a:prstGeom prst="line">
              <a:avLst/>
            </a:prstGeom>
            <a:ln w="5298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7590314" y="1474140"/>
              <a:ext cx="612614" cy="22822"/>
            </a:xfrm>
            <a:prstGeom prst="line">
              <a:avLst/>
            </a:prstGeom>
            <a:ln w="5298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26" name="Group 26"/>
            <p:cNvGrpSpPr/>
            <p:nvPr/>
          </p:nvGrpSpPr>
          <p:grpSpPr>
            <a:xfrm>
              <a:off x="11036935" y="0"/>
              <a:ext cx="2224653" cy="2993924"/>
              <a:chOff x="0" y="0"/>
              <a:chExt cx="421297" cy="56697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21297" cy="566979"/>
              </a:xfrm>
              <a:custGeom>
                <a:avLst/>
                <a:gdLst/>
                <a:ahLst/>
                <a:cxnLst/>
                <a:rect l="l" t="t" r="r" b="b"/>
                <a:pathLst>
                  <a:path w="421297" h="566979">
                    <a:moveTo>
                      <a:pt x="150036" y="0"/>
                    </a:moveTo>
                    <a:lnTo>
                      <a:pt x="271261" y="0"/>
                    </a:lnTo>
                    <a:cubicBezTo>
                      <a:pt x="311053" y="0"/>
                      <a:pt x="349215" y="15807"/>
                      <a:pt x="377353" y="43945"/>
                    </a:cubicBezTo>
                    <a:cubicBezTo>
                      <a:pt x="405490" y="72082"/>
                      <a:pt x="421297" y="110244"/>
                      <a:pt x="421297" y="150036"/>
                    </a:cubicBezTo>
                    <a:lnTo>
                      <a:pt x="421297" y="416943"/>
                    </a:lnTo>
                    <a:cubicBezTo>
                      <a:pt x="421297" y="456735"/>
                      <a:pt x="405490" y="494897"/>
                      <a:pt x="377353" y="523034"/>
                    </a:cubicBezTo>
                    <a:cubicBezTo>
                      <a:pt x="349215" y="551172"/>
                      <a:pt x="311053" y="566979"/>
                      <a:pt x="271261" y="566979"/>
                    </a:cubicBezTo>
                    <a:lnTo>
                      <a:pt x="150036" y="566979"/>
                    </a:lnTo>
                    <a:cubicBezTo>
                      <a:pt x="110244" y="566979"/>
                      <a:pt x="72082" y="551172"/>
                      <a:pt x="43945" y="523034"/>
                    </a:cubicBezTo>
                    <a:cubicBezTo>
                      <a:pt x="15807" y="494897"/>
                      <a:pt x="0" y="456735"/>
                      <a:pt x="0" y="416943"/>
                    </a:cubicBezTo>
                    <a:lnTo>
                      <a:pt x="0" y="150036"/>
                    </a:lnTo>
                    <a:cubicBezTo>
                      <a:pt x="0" y="110244"/>
                      <a:pt x="15807" y="72082"/>
                      <a:pt x="43945" y="43945"/>
                    </a:cubicBezTo>
                    <a:cubicBezTo>
                      <a:pt x="72082" y="15807"/>
                      <a:pt x="110244" y="0"/>
                      <a:pt x="150036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421297" cy="6241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11235638" y="370298"/>
              <a:ext cx="1875893" cy="2252710"/>
            </a:xfrm>
            <a:custGeom>
              <a:avLst/>
              <a:gdLst/>
              <a:ahLst/>
              <a:cxnLst/>
              <a:rect l="l" t="t" r="r" b="b"/>
              <a:pathLst>
                <a:path w="1875893" h="2252710">
                  <a:moveTo>
                    <a:pt x="0" y="0"/>
                  </a:moveTo>
                  <a:lnTo>
                    <a:pt x="1875893" y="0"/>
                  </a:lnTo>
                  <a:lnTo>
                    <a:pt x="1875893" y="2252710"/>
                  </a:lnTo>
                  <a:lnTo>
                    <a:pt x="0" y="2252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1445223" y="793122"/>
              <a:ext cx="1456724" cy="1407063"/>
            </a:xfrm>
            <a:custGeom>
              <a:avLst/>
              <a:gdLst/>
              <a:ahLst/>
              <a:cxnLst/>
              <a:rect l="l" t="t" r="r" b="b"/>
              <a:pathLst>
                <a:path w="1456724" h="1407063">
                  <a:moveTo>
                    <a:pt x="0" y="0"/>
                  </a:moveTo>
                  <a:lnTo>
                    <a:pt x="1456723" y="0"/>
                  </a:lnTo>
                  <a:lnTo>
                    <a:pt x="1456723" y="1407062"/>
                  </a:lnTo>
                  <a:lnTo>
                    <a:pt x="0" y="1407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AutoShape 31"/>
            <p:cNvSpPr/>
            <p:nvPr/>
          </p:nvSpPr>
          <p:spPr>
            <a:xfrm>
              <a:off x="10427580" y="1496962"/>
              <a:ext cx="609355" cy="0"/>
            </a:xfrm>
            <a:prstGeom prst="line">
              <a:avLst/>
            </a:prstGeom>
            <a:ln w="5298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2" name="Freeform 32"/>
            <p:cNvSpPr/>
            <p:nvPr/>
          </p:nvSpPr>
          <p:spPr>
            <a:xfrm>
              <a:off x="14030097" y="450041"/>
              <a:ext cx="2081697" cy="2146750"/>
            </a:xfrm>
            <a:custGeom>
              <a:avLst/>
              <a:gdLst/>
              <a:ahLst/>
              <a:cxnLst/>
              <a:rect l="l" t="t" r="r" b="b"/>
              <a:pathLst>
                <a:path w="2081697" h="2146750">
                  <a:moveTo>
                    <a:pt x="0" y="0"/>
                  </a:moveTo>
                  <a:lnTo>
                    <a:pt x="2081697" y="0"/>
                  </a:lnTo>
                  <a:lnTo>
                    <a:pt x="2081697" y="2146749"/>
                  </a:lnTo>
                  <a:lnTo>
                    <a:pt x="0" y="21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0" y="322997"/>
              <a:ext cx="1930793" cy="2370394"/>
            </a:xfrm>
            <a:custGeom>
              <a:avLst/>
              <a:gdLst/>
              <a:ahLst/>
              <a:cxnLst/>
              <a:rect l="l" t="t" r="r" b="b"/>
              <a:pathLst>
                <a:path w="1930793" h="2370394">
                  <a:moveTo>
                    <a:pt x="0" y="0"/>
                  </a:moveTo>
                  <a:lnTo>
                    <a:pt x="1930793" y="0"/>
                  </a:lnTo>
                  <a:lnTo>
                    <a:pt x="1930793" y="2370393"/>
                  </a:lnTo>
                  <a:lnTo>
                    <a:pt x="0" y="2370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641233" y="2881854"/>
              <a:ext cx="902324" cy="392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48"/>
                </a:lnSpc>
                <a:spcBef>
                  <a:spcPct val="0"/>
                </a:spcBef>
              </a:pPr>
              <a:r>
                <a:rPr lang="en-US" sz="182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Text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922723" y="3110951"/>
              <a:ext cx="1195086" cy="53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Sentence </a:t>
              </a:r>
            </a:p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chunker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8361993" y="3118949"/>
              <a:ext cx="2057235" cy="53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Semantic </a:t>
              </a:r>
            </a:p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chunk connector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1440666" y="3118949"/>
              <a:ext cx="1417192" cy="53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Open Ai</a:t>
              </a:r>
            </a:p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Embedding</a:t>
              </a:r>
            </a:p>
          </p:txBody>
        </p:sp>
        <p:sp>
          <p:nvSpPr>
            <p:cNvPr id="38" name="AutoShape 38"/>
            <p:cNvSpPr/>
            <p:nvPr/>
          </p:nvSpPr>
          <p:spPr>
            <a:xfrm>
              <a:off x="13261588" y="1496962"/>
              <a:ext cx="768509" cy="26453"/>
            </a:xfrm>
            <a:prstGeom prst="line">
              <a:avLst/>
            </a:prstGeom>
            <a:ln w="5298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14466448" y="2869353"/>
              <a:ext cx="1208995" cy="283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Vector DB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2765345" y="136399"/>
              <a:ext cx="2101184" cy="2752326"/>
              <a:chOff x="0" y="0"/>
              <a:chExt cx="397915" cy="52122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397915" cy="521226"/>
              </a:xfrm>
              <a:custGeom>
                <a:avLst/>
                <a:gdLst/>
                <a:ahLst/>
                <a:cxnLst/>
                <a:rect l="l" t="t" r="r" b="b"/>
                <a:pathLst>
                  <a:path w="397915" h="521226">
                    <a:moveTo>
                      <a:pt x="158852" y="0"/>
                    </a:moveTo>
                    <a:lnTo>
                      <a:pt x="239063" y="0"/>
                    </a:lnTo>
                    <a:cubicBezTo>
                      <a:pt x="281193" y="0"/>
                      <a:pt x="321598" y="16736"/>
                      <a:pt x="351388" y="46527"/>
                    </a:cubicBezTo>
                    <a:cubicBezTo>
                      <a:pt x="381179" y="76317"/>
                      <a:pt x="397915" y="116722"/>
                      <a:pt x="397915" y="158852"/>
                    </a:cubicBezTo>
                    <a:lnTo>
                      <a:pt x="397915" y="362374"/>
                    </a:lnTo>
                    <a:cubicBezTo>
                      <a:pt x="397915" y="450105"/>
                      <a:pt x="326794" y="521226"/>
                      <a:pt x="239063" y="521226"/>
                    </a:cubicBezTo>
                    <a:lnTo>
                      <a:pt x="158852" y="521226"/>
                    </a:lnTo>
                    <a:cubicBezTo>
                      <a:pt x="116722" y="521226"/>
                      <a:pt x="76317" y="504490"/>
                      <a:pt x="46527" y="474699"/>
                    </a:cubicBezTo>
                    <a:cubicBezTo>
                      <a:pt x="16736" y="444909"/>
                      <a:pt x="0" y="404504"/>
                      <a:pt x="0" y="362374"/>
                    </a:cubicBezTo>
                    <a:lnTo>
                      <a:pt x="0" y="158852"/>
                    </a:lnTo>
                    <a:cubicBezTo>
                      <a:pt x="0" y="71121"/>
                      <a:pt x="71121" y="0"/>
                      <a:pt x="158852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57150"/>
                <a:ext cx="397915" cy="5783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3231640" y="3110951"/>
              <a:ext cx="1195086" cy="786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Robust Data Cleaning</a:t>
              </a:r>
            </a:p>
          </p:txBody>
        </p:sp>
        <p:sp>
          <p:nvSpPr>
            <p:cNvPr id="44" name="Freeform 44"/>
            <p:cNvSpPr/>
            <p:nvPr/>
          </p:nvSpPr>
          <p:spPr>
            <a:xfrm>
              <a:off x="3098882" y="515981"/>
              <a:ext cx="1502709" cy="1844844"/>
            </a:xfrm>
            <a:custGeom>
              <a:avLst/>
              <a:gdLst/>
              <a:ahLst/>
              <a:cxnLst/>
              <a:rect l="l" t="t" r="r" b="b"/>
              <a:pathLst>
                <a:path w="1502709" h="1844844">
                  <a:moveTo>
                    <a:pt x="0" y="0"/>
                  </a:moveTo>
                  <a:lnTo>
                    <a:pt x="1502709" y="0"/>
                  </a:lnTo>
                  <a:lnTo>
                    <a:pt x="1502709" y="1844844"/>
                  </a:lnTo>
                  <a:lnTo>
                    <a:pt x="0" y="1844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AutoShape 45"/>
            <p:cNvSpPr/>
            <p:nvPr/>
          </p:nvSpPr>
          <p:spPr>
            <a:xfrm>
              <a:off x="1930793" y="1508194"/>
              <a:ext cx="834551" cy="4368"/>
            </a:xfrm>
            <a:prstGeom prst="line">
              <a:avLst/>
            </a:prstGeom>
            <a:ln w="5298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46" name="TextBox 46"/>
          <p:cNvSpPr txBox="1"/>
          <p:nvPr/>
        </p:nvSpPr>
        <p:spPr>
          <a:xfrm>
            <a:off x="1500151" y="683311"/>
            <a:ext cx="12814929" cy="1446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0"/>
              </a:lnSpc>
            </a:pPr>
            <a:r>
              <a:rPr lang="en-US" sz="5200" b="1" spc="-72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Pré-Processamento de Dados Otimizado com IA 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947957" y="2473096"/>
            <a:ext cx="4453120" cy="2925445"/>
            <a:chOff x="0" y="0"/>
            <a:chExt cx="5937493" cy="3900594"/>
          </a:xfrm>
        </p:grpSpPr>
        <p:sp>
          <p:nvSpPr>
            <p:cNvPr id="48" name="TextBox 48"/>
            <p:cNvSpPr txBox="1"/>
            <p:nvPr/>
          </p:nvSpPr>
          <p:spPr>
            <a:xfrm>
              <a:off x="0" y="1465622"/>
              <a:ext cx="5937493" cy="2434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96"/>
                </a:lnSpc>
              </a:pP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Os dados foram limpos, </a:t>
              </a:r>
              <a:r>
                <a:rPr lang="en-US" sz="22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excluindo as páginas iniciais, como sumários e capas</a:t>
              </a: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, e identificando a partir de qual página o documento efetivamente se inicia. </a:t>
              </a:r>
            </a:p>
            <a:p>
              <a:pPr algn="l">
                <a:lnSpc>
                  <a:spcPts val="1652"/>
                </a:lnSpc>
              </a:pPr>
              <a:endParaRPr lang="en-US" sz="2200">
                <a:solidFill>
                  <a:srgbClr val="000000"/>
                </a:solidFill>
                <a:latin typeface="Aileron Thin"/>
                <a:ea typeface="Aileron Thin"/>
                <a:cs typeface="Aileron Thin"/>
                <a:sym typeface="Aileron Thin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9525"/>
              <a:ext cx="5937493" cy="1383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85"/>
                </a:lnSpc>
              </a:pPr>
              <a:r>
                <a:rPr lang="en-US" sz="3799" b="1">
                  <a:solidFill>
                    <a:srgbClr val="134E1A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1. Limpeza</a:t>
              </a:r>
            </a:p>
            <a:p>
              <a:pPr algn="l">
                <a:lnSpc>
                  <a:spcPts val="3685"/>
                </a:lnSpc>
              </a:pPr>
              <a:r>
                <a:rPr lang="en-US" sz="3799" b="1">
                  <a:solidFill>
                    <a:srgbClr val="134E1A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Robusta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7005699" y="2473096"/>
            <a:ext cx="4497502" cy="2705770"/>
            <a:chOff x="0" y="0"/>
            <a:chExt cx="5996669" cy="3607694"/>
          </a:xfrm>
        </p:grpSpPr>
        <p:sp>
          <p:nvSpPr>
            <p:cNvPr id="51" name="TextBox 51"/>
            <p:cNvSpPr txBox="1"/>
            <p:nvPr/>
          </p:nvSpPr>
          <p:spPr>
            <a:xfrm>
              <a:off x="0" y="1450768"/>
              <a:ext cx="5996669" cy="215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96"/>
                </a:lnSpc>
              </a:pP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Foi realizada uma etapa para criar chunks (pedaços) de texto de </a:t>
              </a:r>
              <a:r>
                <a:rPr lang="en-US" sz="22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utilizando IA para que cada segmento de texto  aborde um contexto.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7336" y="19050"/>
              <a:ext cx="5979333" cy="128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2"/>
                </a:lnSpc>
              </a:pPr>
              <a:r>
                <a:rPr lang="en-US" sz="3600" b="1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2. DeepLearning para chunking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2107822" y="2473096"/>
            <a:ext cx="4944628" cy="3070641"/>
            <a:chOff x="0" y="0"/>
            <a:chExt cx="6592838" cy="4094188"/>
          </a:xfrm>
        </p:grpSpPr>
        <p:sp>
          <p:nvSpPr>
            <p:cNvPr id="54" name="TextBox 54"/>
            <p:cNvSpPr txBox="1"/>
            <p:nvPr/>
          </p:nvSpPr>
          <p:spPr>
            <a:xfrm>
              <a:off x="0" y="1505462"/>
              <a:ext cx="6592838" cy="2588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95"/>
                </a:lnSpc>
              </a:pPr>
              <a:r>
                <a:rPr lang="en-US" sz="2199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Para comunicarmos com os modelos de OpenAi fizemos um embedding que</a:t>
              </a:r>
              <a:r>
                <a:rPr lang="en-US" sz="2199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transforma os textos em uma linguagem reconhecida pela a IA</a:t>
              </a:r>
              <a:r>
                <a:rPr lang="en-US" sz="2199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 em seguida salvamos o resultado em um banco vetorial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9525"/>
              <a:ext cx="6198962" cy="1383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86"/>
                </a:lnSpc>
              </a:pPr>
              <a:r>
                <a:rPr lang="en-US" sz="3800" b="1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3. Comunicando com o GPT 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2840110" y="6026183"/>
            <a:ext cx="4172970" cy="3319409"/>
            <a:chOff x="0" y="0"/>
            <a:chExt cx="1133789" cy="874248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133789" cy="874248"/>
            </a:xfrm>
            <a:custGeom>
              <a:avLst/>
              <a:gdLst/>
              <a:ahLst/>
              <a:cxnLst/>
              <a:rect l="l" t="t" r="r" b="b"/>
              <a:pathLst>
                <a:path w="1133789" h="874248">
                  <a:moveTo>
                    <a:pt x="0" y="0"/>
                  </a:moveTo>
                  <a:lnTo>
                    <a:pt x="1133789" y="0"/>
                  </a:lnTo>
                  <a:lnTo>
                    <a:pt x="1133789" y="874248"/>
                  </a:lnTo>
                  <a:lnTo>
                    <a:pt x="0" y="8742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-57150"/>
              <a:ext cx="1133789" cy="931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9893" y="0"/>
            <a:ext cx="1955694" cy="10287000"/>
            <a:chOff x="0" y="0"/>
            <a:chExt cx="51508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5080" cy="2709333"/>
            </a:xfrm>
            <a:custGeom>
              <a:avLst/>
              <a:gdLst/>
              <a:ahLst/>
              <a:cxnLst/>
              <a:rect l="l" t="t" r="r" b="b"/>
              <a:pathLst>
                <a:path w="515080" h="2709333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93477" y="6224200"/>
            <a:ext cx="12083845" cy="2923376"/>
            <a:chOff x="0" y="0"/>
            <a:chExt cx="16111794" cy="3897835"/>
          </a:xfrm>
        </p:grpSpPr>
        <p:grpSp>
          <p:nvGrpSpPr>
            <p:cNvPr id="6" name="Group 6"/>
            <p:cNvGrpSpPr/>
            <p:nvPr/>
          </p:nvGrpSpPr>
          <p:grpSpPr>
            <a:xfrm>
              <a:off x="5489130" y="97977"/>
              <a:ext cx="2101184" cy="2752326"/>
              <a:chOff x="0" y="0"/>
              <a:chExt cx="397915" cy="5212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97915" cy="521226"/>
              </a:xfrm>
              <a:custGeom>
                <a:avLst/>
                <a:gdLst/>
                <a:ahLst/>
                <a:cxnLst/>
                <a:rect l="l" t="t" r="r" b="b"/>
                <a:pathLst>
                  <a:path w="397915" h="521226">
                    <a:moveTo>
                      <a:pt x="158852" y="0"/>
                    </a:moveTo>
                    <a:lnTo>
                      <a:pt x="239063" y="0"/>
                    </a:lnTo>
                    <a:cubicBezTo>
                      <a:pt x="281193" y="0"/>
                      <a:pt x="321598" y="16736"/>
                      <a:pt x="351388" y="46527"/>
                    </a:cubicBezTo>
                    <a:cubicBezTo>
                      <a:pt x="381179" y="76317"/>
                      <a:pt x="397915" y="116722"/>
                      <a:pt x="397915" y="158852"/>
                    </a:cubicBezTo>
                    <a:lnTo>
                      <a:pt x="397915" y="362374"/>
                    </a:lnTo>
                    <a:cubicBezTo>
                      <a:pt x="397915" y="450105"/>
                      <a:pt x="326794" y="521226"/>
                      <a:pt x="239063" y="521226"/>
                    </a:cubicBezTo>
                    <a:lnTo>
                      <a:pt x="158852" y="521226"/>
                    </a:lnTo>
                    <a:cubicBezTo>
                      <a:pt x="116722" y="521226"/>
                      <a:pt x="76317" y="504490"/>
                      <a:pt x="46527" y="474699"/>
                    </a:cubicBezTo>
                    <a:cubicBezTo>
                      <a:pt x="16736" y="444909"/>
                      <a:pt x="0" y="404504"/>
                      <a:pt x="0" y="362374"/>
                    </a:cubicBezTo>
                    <a:lnTo>
                      <a:pt x="0" y="158852"/>
                    </a:lnTo>
                    <a:cubicBezTo>
                      <a:pt x="0" y="71121"/>
                      <a:pt x="71121" y="0"/>
                      <a:pt x="158852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397915" cy="5783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5747034" y="468275"/>
              <a:ext cx="1639115" cy="643786"/>
            </a:xfrm>
            <a:custGeom>
              <a:avLst/>
              <a:gdLst/>
              <a:ahLst/>
              <a:cxnLst/>
              <a:rect l="l" t="t" r="r" b="b"/>
              <a:pathLst>
                <a:path w="1639115" h="643786">
                  <a:moveTo>
                    <a:pt x="0" y="0"/>
                  </a:moveTo>
                  <a:lnTo>
                    <a:pt x="1639114" y="0"/>
                  </a:lnTo>
                  <a:lnTo>
                    <a:pt x="1639114" y="643786"/>
                  </a:lnTo>
                  <a:lnTo>
                    <a:pt x="0" y="643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55" b="-221094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5709041" y="1241760"/>
              <a:ext cx="1622449" cy="536254"/>
            </a:xfrm>
            <a:custGeom>
              <a:avLst/>
              <a:gdLst/>
              <a:ahLst/>
              <a:cxnLst/>
              <a:rect l="l" t="t" r="r" b="b"/>
              <a:pathLst>
                <a:path w="1622449" h="536254">
                  <a:moveTo>
                    <a:pt x="0" y="0"/>
                  </a:moveTo>
                  <a:lnTo>
                    <a:pt x="1622449" y="0"/>
                  </a:lnTo>
                  <a:lnTo>
                    <a:pt x="1622449" y="536254"/>
                  </a:lnTo>
                  <a:lnTo>
                    <a:pt x="0" y="536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71" t="-116005" r="-1027" b="-169476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5709041" y="1910482"/>
              <a:ext cx="1529798" cy="686308"/>
            </a:xfrm>
            <a:custGeom>
              <a:avLst/>
              <a:gdLst/>
              <a:ahLst/>
              <a:cxnLst/>
              <a:rect l="l" t="t" r="r" b="b"/>
              <a:pathLst>
                <a:path w="1529798" h="686308">
                  <a:moveTo>
                    <a:pt x="0" y="0"/>
                  </a:moveTo>
                  <a:lnTo>
                    <a:pt x="1529799" y="0"/>
                  </a:lnTo>
                  <a:lnTo>
                    <a:pt x="1529799" y="686308"/>
                  </a:lnTo>
                  <a:lnTo>
                    <a:pt x="0" y="68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90" t="-169712" r="-6921" b="-31487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id="12" name="Group 12"/>
            <p:cNvGrpSpPr/>
            <p:nvPr/>
          </p:nvGrpSpPr>
          <p:grpSpPr>
            <a:xfrm>
              <a:off x="8202928" y="0"/>
              <a:ext cx="2224653" cy="2993924"/>
              <a:chOff x="0" y="0"/>
              <a:chExt cx="421297" cy="56697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1297" cy="566979"/>
              </a:xfrm>
              <a:custGeom>
                <a:avLst/>
                <a:gdLst/>
                <a:ahLst/>
                <a:cxnLst/>
                <a:rect l="l" t="t" r="r" b="b"/>
                <a:pathLst>
                  <a:path w="421297" h="566979">
                    <a:moveTo>
                      <a:pt x="150036" y="0"/>
                    </a:moveTo>
                    <a:lnTo>
                      <a:pt x="271261" y="0"/>
                    </a:lnTo>
                    <a:cubicBezTo>
                      <a:pt x="311053" y="0"/>
                      <a:pt x="349215" y="15807"/>
                      <a:pt x="377353" y="43945"/>
                    </a:cubicBezTo>
                    <a:cubicBezTo>
                      <a:pt x="405490" y="72082"/>
                      <a:pt x="421297" y="110244"/>
                      <a:pt x="421297" y="150036"/>
                    </a:cubicBezTo>
                    <a:lnTo>
                      <a:pt x="421297" y="416943"/>
                    </a:lnTo>
                    <a:cubicBezTo>
                      <a:pt x="421297" y="456735"/>
                      <a:pt x="405490" y="494897"/>
                      <a:pt x="377353" y="523034"/>
                    </a:cubicBezTo>
                    <a:cubicBezTo>
                      <a:pt x="349215" y="551172"/>
                      <a:pt x="311053" y="566979"/>
                      <a:pt x="271261" y="566979"/>
                    </a:cubicBezTo>
                    <a:lnTo>
                      <a:pt x="150036" y="566979"/>
                    </a:lnTo>
                    <a:cubicBezTo>
                      <a:pt x="110244" y="566979"/>
                      <a:pt x="72082" y="551172"/>
                      <a:pt x="43945" y="523034"/>
                    </a:cubicBezTo>
                    <a:cubicBezTo>
                      <a:pt x="15807" y="494897"/>
                      <a:pt x="0" y="456735"/>
                      <a:pt x="0" y="416943"/>
                    </a:cubicBezTo>
                    <a:lnTo>
                      <a:pt x="0" y="150036"/>
                    </a:lnTo>
                    <a:cubicBezTo>
                      <a:pt x="0" y="110244"/>
                      <a:pt x="15807" y="72082"/>
                      <a:pt x="43945" y="43945"/>
                    </a:cubicBezTo>
                    <a:cubicBezTo>
                      <a:pt x="72082" y="15807"/>
                      <a:pt x="110244" y="0"/>
                      <a:pt x="150036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57150"/>
                <a:ext cx="421297" cy="6241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8421880" y="231321"/>
              <a:ext cx="1889878" cy="1534858"/>
              <a:chOff x="0" y="0"/>
              <a:chExt cx="357899" cy="29066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57899" cy="290666"/>
              </a:xfrm>
              <a:custGeom>
                <a:avLst/>
                <a:gdLst/>
                <a:ahLst/>
                <a:cxnLst/>
                <a:rect l="l" t="t" r="r" b="b"/>
                <a:pathLst>
                  <a:path w="357899" h="290666">
                    <a:moveTo>
                      <a:pt x="51275" y="0"/>
                    </a:moveTo>
                    <a:lnTo>
                      <a:pt x="306624" y="0"/>
                    </a:lnTo>
                    <a:cubicBezTo>
                      <a:pt x="334942" y="0"/>
                      <a:pt x="357899" y="22957"/>
                      <a:pt x="357899" y="51275"/>
                    </a:cubicBezTo>
                    <a:lnTo>
                      <a:pt x="357899" y="239391"/>
                    </a:lnTo>
                    <a:cubicBezTo>
                      <a:pt x="357899" y="267710"/>
                      <a:pt x="334942" y="290666"/>
                      <a:pt x="306624" y="290666"/>
                    </a:cubicBezTo>
                    <a:lnTo>
                      <a:pt x="51275" y="290666"/>
                    </a:lnTo>
                    <a:cubicBezTo>
                      <a:pt x="22957" y="290666"/>
                      <a:pt x="0" y="267710"/>
                      <a:pt x="0" y="239391"/>
                    </a:cubicBezTo>
                    <a:lnTo>
                      <a:pt x="0" y="51275"/>
                    </a:lnTo>
                    <a:cubicBezTo>
                      <a:pt x="0" y="22957"/>
                      <a:pt x="22957" y="0"/>
                      <a:pt x="51275" y="0"/>
                    </a:cubicBezTo>
                    <a:close/>
                  </a:path>
                </a:pathLst>
              </a:custGeom>
              <a:solidFill>
                <a:srgbClr val="FF3131">
                  <a:alpha val="76863"/>
                </a:srgbClr>
              </a:solidFill>
              <a:ln w="9525" cap="sq">
                <a:solidFill>
                  <a:srgbClr val="000000">
                    <a:alpha val="76863"/>
                  </a:srgbClr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357899" cy="3478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8571054" y="370298"/>
              <a:ext cx="1639115" cy="643786"/>
            </a:xfrm>
            <a:custGeom>
              <a:avLst/>
              <a:gdLst/>
              <a:ahLst/>
              <a:cxnLst/>
              <a:rect l="l" t="t" r="r" b="b"/>
              <a:pathLst>
                <a:path w="1639115" h="643786">
                  <a:moveTo>
                    <a:pt x="0" y="0"/>
                  </a:moveTo>
                  <a:lnTo>
                    <a:pt x="1639114" y="0"/>
                  </a:lnTo>
                  <a:lnTo>
                    <a:pt x="1639114" y="643786"/>
                  </a:lnTo>
                  <a:lnTo>
                    <a:pt x="0" y="643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55" b="-221094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8546308" y="1143782"/>
              <a:ext cx="1622449" cy="536254"/>
            </a:xfrm>
            <a:custGeom>
              <a:avLst/>
              <a:gdLst/>
              <a:ahLst/>
              <a:cxnLst/>
              <a:rect l="l" t="t" r="r" b="b"/>
              <a:pathLst>
                <a:path w="1622449" h="536254">
                  <a:moveTo>
                    <a:pt x="0" y="0"/>
                  </a:moveTo>
                  <a:lnTo>
                    <a:pt x="1622449" y="0"/>
                  </a:lnTo>
                  <a:lnTo>
                    <a:pt x="1622449" y="536254"/>
                  </a:lnTo>
                  <a:lnTo>
                    <a:pt x="0" y="536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71" t="-116005" r="-1027" b="-169476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id="20" name="Group 20"/>
            <p:cNvGrpSpPr/>
            <p:nvPr/>
          </p:nvGrpSpPr>
          <p:grpSpPr>
            <a:xfrm>
              <a:off x="8421880" y="1876358"/>
              <a:ext cx="1889878" cy="875968"/>
              <a:chOff x="0" y="0"/>
              <a:chExt cx="357899" cy="16588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57899" cy="165888"/>
              </a:xfrm>
              <a:custGeom>
                <a:avLst/>
                <a:gdLst/>
                <a:ahLst/>
                <a:cxnLst/>
                <a:rect l="l" t="t" r="r" b="b"/>
                <a:pathLst>
                  <a:path w="357899" h="165888">
                    <a:moveTo>
                      <a:pt x="51275" y="0"/>
                    </a:moveTo>
                    <a:lnTo>
                      <a:pt x="306624" y="0"/>
                    </a:lnTo>
                    <a:cubicBezTo>
                      <a:pt x="334942" y="0"/>
                      <a:pt x="357899" y="22957"/>
                      <a:pt x="357899" y="51275"/>
                    </a:cubicBezTo>
                    <a:lnTo>
                      <a:pt x="357899" y="114613"/>
                    </a:lnTo>
                    <a:cubicBezTo>
                      <a:pt x="357899" y="142931"/>
                      <a:pt x="334942" y="165888"/>
                      <a:pt x="306624" y="165888"/>
                    </a:cubicBezTo>
                    <a:lnTo>
                      <a:pt x="51275" y="165888"/>
                    </a:lnTo>
                    <a:cubicBezTo>
                      <a:pt x="22957" y="165888"/>
                      <a:pt x="0" y="142931"/>
                      <a:pt x="0" y="114613"/>
                    </a:cubicBezTo>
                    <a:lnTo>
                      <a:pt x="0" y="51275"/>
                    </a:lnTo>
                    <a:cubicBezTo>
                      <a:pt x="0" y="22957"/>
                      <a:pt x="22957" y="0"/>
                      <a:pt x="51275" y="0"/>
                    </a:cubicBezTo>
                    <a:close/>
                  </a:path>
                </a:pathLst>
              </a:custGeom>
              <a:solidFill>
                <a:srgbClr val="FF3131">
                  <a:alpha val="76863"/>
                </a:srgbClr>
              </a:solidFill>
              <a:ln w="9525" cap="sq">
                <a:solidFill>
                  <a:srgbClr val="000000">
                    <a:alpha val="76863"/>
                  </a:srgbClr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57150"/>
                <a:ext cx="357899" cy="223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8546308" y="1969086"/>
              <a:ext cx="1529798" cy="686308"/>
            </a:xfrm>
            <a:custGeom>
              <a:avLst/>
              <a:gdLst/>
              <a:ahLst/>
              <a:cxnLst/>
              <a:rect l="l" t="t" r="r" b="b"/>
              <a:pathLst>
                <a:path w="1529798" h="686308">
                  <a:moveTo>
                    <a:pt x="0" y="0"/>
                  </a:moveTo>
                  <a:lnTo>
                    <a:pt x="1529798" y="0"/>
                  </a:lnTo>
                  <a:lnTo>
                    <a:pt x="1529798" y="686308"/>
                  </a:lnTo>
                  <a:lnTo>
                    <a:pt x="0" y="68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90" t="-169712" r="-6921" b="-31487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" name="AutoShape 24"/>
            <p:cNvSpPr/>
            <p:nvPr/>
          </p:nvSpPr>
          <p:spPr>
            <a:xfrm flipV="1">
              <a:off x="4787047" y="1474140"/>
              <a:ext cx="702083" cy="0"/>
            </a:xfrm>
            <a:prstGeom prst="line">
              <a:avLst/>
            </a:prstGeom>
            <a:ln w="5298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7590314" y="1474140"/>
              <a:ext cx="612614" cy="22822"/>
            </a:xfrm>
            <a:prstGeom prst="line">
              <a:avLst/>
            </a:prstGeom>
            <a:ln w="5298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26" name="Group 26"/>
            <p:cNvGrpSpPr/>
            <p:nvPr/>
          </p:nvGrpSpPr>
          <p:grpSpPr>
            <a:xfrm>
              <a:off x="11036935" y="0"/>
              <a:ext cx="2224653" cy="2993924"/>
              <a:chOff x="0" y="0"/>
              <a:chExt cx="421297" cy="56697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21297" cy="566979"/>
              </a:xfrm>
              <a:custGeom>
                <a:avLst/>
                <a:gdLst/>
                <a:ahLst/>
                <a:cxnLst/>
                <a:rect l="l" t="t" r="r" b="b"/>
                <a:pathLst>
                  <a:path w="421297" h="566979">
                    <a:moveTo>
                      <a:pt x="150036" y="0"/>
                    </a:moveTo>
                    <a:lnTo>
                      <a:pt x="271261" y="0"/>
                    </a:lnTo>
                    <a:cubicBezTo>
                      <a:pt x="311053" y="0"/>
                      <a:pt x="349215" y="15807"/>
                      <a:pt x="377353" y="43945"/>
                    </a:cubicBezTo>
                    <a:cubicBezTo>
                      <a:pt x="405490" y="72082"/>
                      <a:pt x="421297" y="110244"/>
                      <a:pt x="421297" y="150036"/>
                    </a:cubicBezTo>
                    <a:lnTo>
                      <a:pt x="421297" y="416943"/>
                    </a:lnTo>
                    <a:cubicBezTo>
                      <a:pt x="421297" y="456735"/>
                      <a:pt x="405490" y="494897"/>
                      <a:pt x="377353" y="523034"/>
                    </a:cubicBezTo>
                    <a:cubicBezTo>
                      <a:pt x="349215" y="551172"/>
                      <a:pt x="311053" y="566979"/>
                      <a:pt x="271261" y="566979"/>
                    </a:cubicBezTo>
                    <a:lnTo>
                      <a:pt x="150036" y="566979"/>
                    </a:lnTo>
                    <a:cubicBezTo>
                      <a:pt x="110244" y="566979"/>
                      <a:pt x="72082" y="551172"/>
                      <a:pt x="43945" y="523034"/>
                    </a:cubicBezTo>
                    <a:cubicBezTo>
                      <a:pt x="15807" y="494897"/>
                      <a:pt x="0" y="456735"/>
                      <a:pt x="0" y="416943"/>
                    </a:cubicBezTo>
                    <a:lnTo>
                      <a:pt x="0" y="150036"/>
                    </a:lnTo>
                    <a:cubicBezTo>
                      <a:pt x="0" y="110244"/>
                      <a:pt x="15807" y="72082"/>
                      <a:pt x="43945" y="43945"/>
                    </a:cubicBezTo>
                    <a:cubicBezTo>
                      <a:pt x="72082" y="15807"/>
                      <a:pt x="110244" y="0"/>
                      <a:pt x="150036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421297" cy="6241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11235638" y="370298"/>
              <a:ext cx="1875893" cy="2252710"/>
            </a:xfrm>
            <a:custGeom>
              <a:avLst/>
              <a:gdLst/>
              <a:ahLst/>
              <a:cxnLst/>
              <a:rect l="l" t="t" r="r" b="b"/>
              <a:pathLst>
                <a:path w="1875893" h="2252710">
                  <a:moveTo>
                    <a:pt x="0" y="0"/>
                  </a:moveTo>
                  <a:lnTo>
                    <a:pt x="1875893" y="0"/>
                  </a:lnTo>
                  <a:lnTo>
                    <a:pt x="1875893" y="2252710"/>
                  </a:lnTo>
                  <a:lnTo>
                    <a:pt x="0" y="2252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1445223" y="793122"/>
              <a:ext cx="1456724" cy="1407063"/>
            </a:xfrm>
            <a:custGeom>
              <a:avLst/>
              <a:gdLst/>
              <a:ahLst/>
              <a:cxnLst/>
              <a:rect l="l" t="t" r="r" b="b"/>
              <a:pathLst>
                <a:path w="1456724" h="1407063">
                  <a:moveTo>
                    <a:pt x="0" y="0"/>
                  </a:moveTo>
                  <a:lnTo>
                    <a:pt x="1456723" y="0"/>
                  </a:lnTo>
                  <a:lnTo>
                    <a:pt x="1456723" y="1407062"/>
                  </a:lnTo>
                  <a:lnTo>
                    <a:pt x="0" y="1407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AutoShape 31"/>
            <p:cNvSpPr/>
            <p:nvPr/>
          </p:nvSpPr>
          <p:spPr>
            <a:xfrm>
              <a:off x="10427580" y="1496962"/>
              <a:ext cx="609355" cy="0"/>
            </a:xfrm>
            <a:prstGeom prst="line">
              <a:avLst/>
            </a:prstGeom>
            <a:ln w="5298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2" name="Freeform 32"/>
            <p:cNvSpPr/>
            <p:nvPr/>
          </p:nvSpPr>
          <p:spPr>
            <a:xfrm>
              <a:off x="14030097" y="450041"/>
              <a:ext cx="2081697" cy="2146750"/>
            </a:xfrm>
            <a:custGeom>
              <a:avLst/>
              <a:gdLst/>
              <a:ahLst/>
              <a:cxnLst/>
              <a:rect l="l" t="t" r="r" b="b"/>
              <a:pathLst>
                <a:path w="2081697" h="2146750">
                  <a:moveTo>
                    <a:pt x="0" y="0"/>
                  </a:moveTo>
                  <a:lnTo>
                    <a:pt x="2081697" y="0"/>
                  </a:lnTo>
                  <a:lnTo>
                    <a:pt x="2081697" y="2146749"/>
                  </a:lnTo>
                  <a:lnTo>
                    <a:pt x="0" y="21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0" y="322997"/>
              <a:ext cx="1930793" cy="2370394"/>
            </a:xfrm>
            <a:custGeom>
              <a:avLst/>
              <a:gdLst/>
              <a:ahLst/>
              <a:cxnLst/>
              <a:rect l="l" t="t" r="r" b="b"/>
              <a:pathLst>
                <a:path w="1930793" h="2370394">
                  <a:moveTo>
                    <a:pt x="0" y="0"/>
                  </a:moveTo>
                  <a:lnTo>
                    <a:pt x="1930793" y="0"/>
                  </a:lnTo>
                  <a:lnTo>
                    <a:pt x="1930793" y="2370393"/>
                  </a:lnTo>
                  <a:lnTo>
                    <a:pt x="0" y="2370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641233" y="2881854"/>
              <a:ext cx="881159" cy="392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48"/>
                </a:lnSpc>
                <a:spcBef>
                  <a:spcPct val="0"/>
                </a:spcBef>
              </a:pPr>
              <a:r>
                <a:rPr lang="en-US" sz="182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Text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922723" y="3110951"/>
              <a:ext cx="1195086" cy="53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Sentence </a:t>
              </a:r>
            </a:p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chunker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8361993" y="3118949"/>
              <a:ext cx="2057235" cy="53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Semantic </a:t>
              </a:r>
            </a:p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chunk connector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1440666" y="3118949"/>
              <a:ext cx="1417192" cy="53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Open Ai</a:t>
              </a:r>
            </a:p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Embedding</a:t>
              </a:r>
            </a:p>
          </p:txBody>
        </p:sp>
        <p:sp>
          <p:nvSpPr>
            <p:cNvPr id="38" name="AutoShape 38"/>
            <p:cNvSpPr/>
            <p:nvPr/>
          </p:nvSpPr>
          <p:spPr>
            <a:xfrm>
              <a:off x="13261588" y="1496962"/>
              <a:ext cx="768509" cy="26453"/>
            </a:xfrm>
            <a:prstGeom prst="line">
              <a:avLst/>
            </a:prstGeom>
            <a:ln w="5298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14466448" y="2869353"/>
              <a:ext cx="1208995" cy="283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Vector DB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2765345" y="136399"/>
              <a:ext cx="2101184" cy="2752326"/>
              <a:chOff x="0" y="0"/>
              <a:chExt cx="397915" cy="52122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397915" cy="521226"/>
              </a:xfrm>
              <a:custGeom>
                <a:avLst/>
                <a:gdLst/>
                <a:ahLst/>
                <a:cxnLst/>
                <a:rect l="l" t="t" r="r" b="b"/>
                <a:pathLst>
                  <a:path w="397915" h="521226">
                    <a:moveTo>
                      <a:pt x="158852" y="0"/>
                    </a:moveTo>
                    <a:lnTo>
                      <a:pt x="239063" y="0"/>
                    </a:lnTo>
                    <a:cubicBezTo>
                      <a:pt x="281193" y="0"/>
                      <a:pt x="321598" y="16736"/>
                      <a:pt x="351388" y="46527"/>
                    </a:cubicBezTo>
                    <a:cubicBezTo>
                      <a:pt x="381179" y="76317"/>
                      <a:pt x="397915" y="116722"/>
                      <a:pt x="397915" y="158852"/>
                    </a:cubicBezTo>
                    <a:lnTo>
                      <a:pt x="397915" y="362374"/>
                    </a:lnTo>
                    <a:cubicBezTo>
                      <a:pt x="397915" y="450105"/>
                      <a:pt x="326794" y="521226"/>
                      <a:pt x="239063" y="521226"/>
                    </a:cubicBezTo>
                    <a:lnTo>
                      <a:pt x="158852" y="521226"/>
                    </a:lnTo>
                    <a:cubicBezTo>
                      <a:pt x="116722" y="521226"/>
                      <a:pt x="76317" y="504490"/>
                      <a:pt x="46527" y="474699"/>
                    </a:cubicBezTo>
                    <a:cubicBezTo>
                      <a:pt x="16736" y="444909"/>
                      <a:pt x="0" y="404504"/>
                      <a:pt x="0" y="362374"/>
                    </a:cubicBezTo>
                    <a:lnTo>
                      <a:pt x="0" y="158852"/>
                    </a:lnTo>
                    <a:cubicBezTo>
                      <a:pt x="0" y="71121"/>
                      <a:pt x="71121" y="0"/>
                      <a:pt x="158852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57150"/>
                <a:ext cx="397915" cy="5783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3231640" y="3110951"/>
              <a:ext cx="1195086" cy="786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Robust Data Cleaning</a:t>
              </a:r>
            </a:p>
          </p:txBody>
        </p:sp>
        <p:sp>
          <p:nvSpPr>
            <p:cNvPr id="44" name="Freeform 44"/>
            <p:cNvSpPr/>
            <p:nvPr/>
          </p:nvSpPr>
          <p:spPr>
            <a:xfrm>
              <a:off x="3098882" y="515981"/>
              <a:ext cx="1502709" cy="1844844"/>
            </a:xfrm>
            <a:custGeom>
              <a:avLst/>
              <a:gdLst/>
              <a:ahLst/>
              <a:cxnLst/>
              <a:rect l="l" t="t" r="r" b="b"/>
              <a:pathLst>
                <a:path w="1502709" h="1844844">
                  <a:moveTo>
                    <a:pt x="0" y="0"/>
                  </a:moveTo>
                  <a:lnTo>
                    <a:pt x="1502709" y="0"/>
                  </a:lnTo>
                  <a:lnTo>
                    <a:pt x="1502709" y="1844844"/>
                  </a:lnTo>
                  <a:lnTo>
                    <a:pt x="0" y="1844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AutoShape 45"/>
            <p:cNvSpPr/>
            <p:nvPr/>
          </p:nvSpPr>
          <p:spPr>
            <a:xfrm>
              <a:off x="1930793" y="1508194"/>
              <a:ext cx="834551" cy="4368"/>
            </a:xfrm>
            <a:prstGeom prst="line">
              <a:avLst/>
            </a:prstGeom>
            <a:ln w="5298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46" name="Group 46"/>
          <p:cNvGrpSpPr/>
          <p:nvPr/>
        </p:nvGrpSpPr>
        <p:grpSpPr>
          <a:xfrm>
            <a:off x="6986649" y="6026183"/>
            <a:ext cx="4304855" cy="3319409"/>
            <a:chOff x="0" y="0"/>
            <a:chExt cx="1133789" cy="87424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33789" cy="874248"/>
            </a:xfrm>
            <a:custGeom>
              <a:avLst/>
              <a:gdLst/>
              <a:ahLst/>
              <a:cxnLst/>
              <a:rect l="l" t="t" r="r" b="b"/>
              <a:pathLst>
                <a:path w="1133789" h="874248">
                  <a:moveTo>
                    <a:pt x="0" y="0"/>
                  </a:moveTo>
                  <a:lnTo>
                    <a:pt x="1133789" y="0"/>
                  </a:lnTo>
                  <a:lnTo>
                    <a:pt x="1133789" y="874248"/>
                  </a:lnTo>
                  <a:lnTo>
                    <a:pt x="0" y="8742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1133789" cy="931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500151" y="683311"/>
            <a:ext cx="12814929" cy="1446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0"/>
              </a:lnSpc>
            </a:pPr>
            <a:r>
              <a:rPr lang="en-US" sz="5200" b="1" spc="-72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Pré-Processamento de Dados Otimizado com IA 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1947957" y="2473096"/>
            <a:ext cx="4453120" cy="2925445"/>
            <a:chOff x="0" y="0"/>
            <a:chExt cx="5937493" cy="3900594"/>
          </a:xfrm>
        </p:grpSpPr>
        <p:sp>
          <p:nvSpPr>
            <p:cNvPr id="51" name="TextBox 51"/>
            <p:cNvSpPr txBox="1"/>
            <p:nvPr/>
          </p:nvSpPr>
          <p:spPr>
            <a:xfrm>
              <a:off x="0" y="1465622"/>
              <a:ext cx="5937493" cy="2434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96"/>
                </a:lnSpc>
              </a:pP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Os dados foram limpos, </a:t>
              </a:r>
              <a:r>
                <a:rPr lang="en-US" sz="22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excluindo as páginas iniciais, como sumários e capas</a:t>
              </a: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, e identificando a partir de qual página o documento efetivamente se inicia. </a:t>
              </a:r>
            </a:p>
            <a:p>
              <a:pPr algn="l">
                <a:lnSpc>
                  <a:spcPts val="1652"/>
                </a:lnSpc>
              </a:pPr>
              <a:endParaRPr lang="en-US" sz="2200">
                <a:solidFill>
                  <a:srgbClr val="000000"/>
                </a:solidFill>
                <a:latin typeface="Aileron Thin"/>
                <a:ea typeface="Aileron Thin"/>
                <a:cs typeface="Aileron Thin"/>
                <a:sym typeface="Aileron Thin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9525"/>
              <a:ext cx="5937493" cy="1383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85"/>
                </a:lnSpc>
              </a:pPr>
              <a:r>
                <a:rPr lang="en-US" sz="3799" b="1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1. Limpeza</a:t>
              </a:r>
            </a:p>
            <a:p>
              <a:pPr algn="l">
                <a:lnSpc>
                  <a:spcPts val="3685"/>
                </a:lnSpc>
              </a:pPr>
              <a:r>
                <a:rPr lang="en-US" sz="3799" b="1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Robusta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7005699" y="2473096"/>
            <a:ext cx="4497502" cy="2705770"/>
            <a:chOff x="0" y="0"/>
            <a:chExt cx="5996669" cy="3607694"/>
          </a:xfrm>
        </p:grpSpPr>
        <p:sp>
          <p:nvSpPr>
            <p:cNvPr id="54" name="TextBox 54"/>
            <p:cNvSpPr txBox="1"/>
            <p:nvPr/>
          </p:nvSpPr>
          <p:spPr>
            <a:xfrm>
              <a:off x="0" y="1450768"/>
              <a:ext cx="5996669" cy="215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96"/>
                </a:lnSpc>
              </a:pP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Foi realizada uma etapa para criar chunks (pedaços) de texto de </a:t>
              </a:r>
              <a:r>
                <a:rPr lang="en-US" sz="22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utilizando IA para que cada segmento de texto  aborde um contexto.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17336" y="19050"/>
              <a:ext cx="5979333" cy="128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2"/>
                </a:lnSpc>
              </a:pPr>
              <a:r>
                <a:rPr lang="en-US" sz="3600" b="1">
                  <a:solidFill>
                    <a:srgbClr val="134E1A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2. DeepLearning para chunking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2107822" y="2473096"/>
            <a:ext cx="4944628" cy="3070641"/>
            <a:chOff x="0" y="0"/>
            <a:chExt cx="6592838" cy="4094188"/>
          </a:xfrm>
        </p:grpSpPr>
        <p:sp>
          <p:nvSpPr>
            <p:cNvPr id="57" name="TextBox 57"/>
            <p:cNvSpPr txBox="1"/>
            <p:nvPr/>
          </p:nvSpPr>
          <p:spPr>
            <a:xfrm>
              <a:off x="0" y="1505462"/>
              <a:ext cx="6592838" cy="2588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95"/>
                </a:lnSpc>
              </a:pPr>
              <a:r>
                <a:rPr lang="en-US" sz="2199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Para comunicarmos com os modelos de OpenAi fizemos um embedding que</a:t>
              </a:r>
              <a:r>
                <a:rPr lang="en-US" sz="2199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transforma os textos em uma linguagem reconhecida pela a IA</a:t>
              </a:r>
              <a:r>
                <a:rPr lang="en-US" sz="2199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 em seguida salvamos o resultado em um banco vetorial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9525"/>
              <a:ext cx="6198962" cy="1383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86"/>
                </a:lnSpc>
              </a:pPr>
              <a:r>
                <a:rPr lang="en-US" sz="3800" b="1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3. Comunicando com o GPT 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9893" y="0"/>
            <a:ext cx="1955694" cy="10287000"/>
            <a:chOff x="0" y="0"/>
            <a:chExt cx="51508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5080" cy="2709333"/>
            </a:xfrm>
            <a:custGeom>
              <a:avLst/>
              <a:gdLst/>
              <a:ahLst/>
              <a:cxnLst/>
              <a:rect l="l" t="t" r="r" b="b"/>
              <a:pathLst>
                <a:path w="515080" h="2709333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93477" y="6224200"/>
            <a:ext cx="12083845" cy="2923376"/>
            <a:chOff x="0" y="0"/>
            <a:chExt cx="16111794" cy="3897835"/>
          </a:xfrm>
        </p:grpSpPr>
        <p:grpSp>
          <p:nvGrpSpPr>
            <p:cNvPr id="6" name="Group 6"/>
            <p:cNvGrpSpPr/>
            <p:nvPr/>
          </p:nvGrpSpPr>
          <p:grpSpPr>
            <a:xfrm>
              <a:off x="5489130" y="97977"/>
              <a:ext cx="2101184" cy="2752326"/>
              <a:chOff x="0" y="0"/>
              <a:chExt cx="397915" cy="5212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97915" cy="521226"/>
              </a:xfrm>
              <a:custGeom>
                <a:avLst/>
                <a:gdLst/>
                <a:ahLst/>
                <a:cxnLst/>
                <a:rect l="l" t="t" r="r" b="b"/>
                <a:pathLst>
                  <a:path w="397915" h="521226">
                    <a:moveTo>
                      <a:pt x="158852" y="0"/>
                    </a:moveTo>
                    <a:lnTo>
                      <a:pt x="239063" y="0"/>
                    </a:lnTo>
                    <a:cubicBezTo>
                      <a:pt x="281193" y="0"/>
                      <a:pt x="321598" y="16736"/>
                      <a:pt x="351388" y="46527"/>
                    </a:cubicBezTo>
                    <a:cubicBezTo>
                      <a:pt x="381179" y="76317"/>
                      <a:pt x="397915" y="116722"/>
                      <a:pt x="397915" y="158852"/>
                    </a:cubicBezTo>
                    <a:lnTo>
                      <a:pt x="397915" y="362374"/>
                    </a:lnTo>
                    <a:cubicBezTo>
                      <a:pt x="397915" y="450105"/>
                      <a:pt x="326794" y="521226"/>
                      <a:pt x="239063" y="521226"/>
                    </a:cubicBezTo>
                    <a:lnTo>
                      <a:pt x="158852" y="521226"/>
                    </a:lnTo>
                    <a:cubicBezTo>
                      <a:pt x="116722" y="521226"/>
                      <a:pt x="76317" y="504490"/>
                      <a:pt x="46527" y="474699"/>
                    </a:cubicBezTo>
                    <a:cubicBezTo>
                      <a:pt x="16736" y="444909"/>
                      <a:pt x="0" y="404504"/>
                      <a:pt x="0" y="362374"/>
                    </a:cubicBezTo>
                    <a:lnTo>
                      <a:pt x="0" y="158852"/>
                    </a:lnTo>
                    <a:cubicBezTo>
                      <a:pt x="0" y="71121"/>
                      <a:pt x="71121" y="0"/>
                      <a:pt x="158852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397915" cy="5783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5747034" y="468275"/>
              <a:ext cx="1639115" cy="643786"/>
            </a:xfrm>
            <a:custGeom>
              <a:avLst/>
              <a:gdLst/>
              <a:ahLst/>
              <a:cxnLst/>
              <a:rect l="l" t="t" r="r" b="b"/>
              <a:pathLst>
                <a:path w="1639115" h="643786">
                  <a:moveTo>
                    <a:pt x="0" y="0"/>
                  </a:moveTo>
                  <a:lnTo>
                    <a:pt x="1639114" y="0"/>
                  </a:lnTo>
                  <a:lnTo>
                    <a:pt x="1639114" y="643786"/>
                  </a:lnTo>
                  <a:lnTo>
                    <a:pt x="0" y="643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55" b="-221094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Freeform 10"/>
            <p:cNvSpPr/>
            <p:nvPr/>
          </p:nvSpPr>
          <p:spPr>
            <a:xfrm>
              <a:off x="5709041" y="1241760"/>
              <a:ext cx="1622449" cy="536254"/>
            </a:xfrm>
            <a:custGeom>
              <a:avLst/>
              <a:gdLst/>
              <a:ahLst/>
              <a:cxnLst/>
              <a:rect l="l" t="t" r="r" b="b"/>
              <a:pathLst>
                <a:path w="1622449" h="536254">
                  <a:moveTo>
                    <a:pt x="0" y="0"/>
                  </a:moveTo>
                  <a:lnTo>
                    <a:pt x="1622449" y="0"/>
                  </a:lnTo>
                  <a:lnTo>
                    <a:pt x="1622449" y="536254"/>
                  </a:lnTo>
                  <a:lnTo>
                    <a:pt x="0" y="536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71" t="-116005" r="-1027" b="-169476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>
              <a:off x="5709041" y="1910482"/>
              <a:ext cx="1529798" cy="686308"/>
            </a:xfrm>
            <a:custGeom>
              <a:avLst/>
              <a:gdLst/>
              <a:ahLst/>
              <a:cxnLst/>
              <a:rect l="l" t="t" r="r" b="b"/>
              <a:pathLst>
                <a:path w="1529798" h="686308">
                  <a:moveTo>
                    <a:pt x="0" y="0"/>
                  </a:moveTo>
                  <a:lnTo>
                    <a:pt x="1529799" y="0"/>
                  </a:lnTo>
                  <a:lnTo>
                    <a:pt x="1529799" y="686308"/>
                  </a:lnTo>
                  <a:lnTo>
                    <a:pt x="0" y="68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90" t="-169712" r="-6921" b="-31487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id="12" name="Group 12"/>
            <p:cNvGrpSpPr/>
            <p:nvPr/>
          </p:nvGrpSpPr>
          <p:grpSpPr>
            <a:xfrm>
              <a:off x="8202928" y="0"/>
              <a:ext cx="2224653" cy="2993924"/>
              <a:chOff x="0" y="0"/>
              <a:chExt cx="421297" cy="56697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1297" cy="566979"/>
              </a:xfrm>
              <a:custGeom>
                <a:avLst/>
                <a:gdLst/>
                <a:ahLst/>
                <a:cxnLst/>
                <a:rect l="l" t="t" r="r" b="b"/>
                <a:pathLst>
                  <a:path w="421297" h="566979">
                    <a:moveTo>
                      <a:pt x="150036" y="0"/>
                    </a:moveTo>
                    <a:lnTo>
                      <a:pt x="271261" y="0"/>
                    </a:lnTo>
                    <a:cubicBezTo>
                      <a:pt x="311053" y="0"/>
                      <a:pt x="349215" y="15807"/>
                      <a:pt x="377353" y="43945"/>
                    </a:cubicBezTo>
                    <a:cubicBezTo>
                      <a:pt x="405490" y="72082"/>
                      <a:pt x="421297" y="110244"/>
                      <a:pt x="421297" y="150036"/>
                    </a:cubicBezTo>
                    <a:lnTo>
                      <a:pt x="421297" y="416943"/>
                    </a:lnTo>
                    <a:cubicBezTo>
                      <a:pt x="421297" y="456735"/>
                      <a:pt x="405490" y="494897"/>
                      <a:pt x="377353" y="523034"/>
                    </a:cubicBezTo>
                    <a:cubicBezTo>
                      <a:pt x="349215" y="551172"/>
                      <a:pt x="311053" y="566979"/>
                      <a:pt x="271261" y="566979"/>
                    </a:cubicBezTo>
                    <a:lnTo>
                      <a:pt x="150036" y="566979"/>
                    </a:lnTo>
                    <a:cubicBezTo>
                      <a:pt x="110244" y="566979"/>
                      <a:pt x="72082" y="551172"/>
                      <a:pt x="43945" y="523034"/>
                    </a:cubicBezTo>
                    <a:cubicBezTo>
                      <a:pt x="15807" y="494897"/>
                      <a:pt x="0" y="456735"/>
                      <a:pt x="0" y="416943"/>
                    </a:cubicBezTo>
                    <a:lnTo>
                      <a:pt x="0" y="150036"/>
                    </a:lnTo>
                    <a:cubicBezTo>
                      <a:pt x="0" y="110244"/>
                      <a:pt x="15807" y="72082"/>
                      <a:pt x="43945" y="43945"/>
                    </a:cubicBezTo>
                    <a:cubicBezTo>
                      <a:pt x="72082" y="15807"/>
                      <a:pt x="110244" y="0"/>
                      <a:pt x="150036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57150"/>
                <a:ext cx="421297" cy="6241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8421880" y="231321"/>
              <a:ext cx="1889878" cy="1534858"/>
              <a:chOff x="0" y="0"/>
              <a:chExt cx="357899" cy="29066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57899" cy="290666"/>
              </a:xfrm>
              <a:custGeom>
                <a:avLst/>
                <a:gdLst/>
                <a:ahLst/>
                <a:cxnLst/>
                <a:rect l="l" t="t" r="r" b="b"/>
                <a:pathLst>
                  <a:path w="357899" h="290666">
                    <a:moveTo>
                      <a:pt x="51275" y="0"/>
                    </a:moveTo>
                    <a:lnTo>
                      <a:pt x="306624" y="0"/>
                    </a:lnTo>
                    <a:cubicBezTo>
                      <a:pt x="334942" y="0"/>
                      <a:pt x="357899" y="22957"/>
                      <a:pt x="357899" y="51275"/>
                    </a:cubicBezTo>
                    <a:lnTo>
                      <a:pt x="357899" y="239391"/>
                    </a:lnTo>
                    <a:cubicBezTo>
                      <a:pt x="357899" y="267710"/>
                      <a:pt x="334942" y="290666"/>
                      <a:pt x="306624" y="290666"/>
                    </a:cubicBezTo>
                    <a:lnTo>
                      <a:pt x="51275" y="290666"/>
                    </a:lnTo>
                    <a:cubicBezTo>
                      <a:pt x="22957" y="290666"/>
                      <a:pt x="0" y="267710"/>
                      <a:pt x="0" y="239391"/>
                    </a:cubicBezTo>
                    <a:lnTo>
                      <a:pt x="0" y="51275"/>
                    </a:lnTo>
                    <a:cubicBezTo>
                      <a:pt x="0" y="22957"/>
                      <a:pt x="22957" y="0"/>
                      <a:pt x="51275" y="0"/>
                    </a:cubicBezTo>
                    <a:close/>
                  </a:path>
                </a:pathLst>
              </a:custGeom>
              <a:solidFill>
                <a:srgbClr val="FF3131">
                  <a:alpha val="76863"/>
                </a:srgbClr>
              </a:solidFill>
              <a:ln w="9525" cap="sq">
                <a:solidFill>
                  <a:srgbClr val="000000">
                    <a:alpha val="76863"/>
                  </a:srgbClr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357899" cy="3478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8571054" y="370298"/>
              <a:ext cx="1639115" cy="643786"/>
            </a:xfrm>
            <a:custGeom>
              <a:avLst/>
              <a:gdLst/>
              <a:ahLst/>
              <a:cxnLst/>
              <a:rect l="l" t="t" r="r" b="b"/>
              <a:pathLst>
                <a:path w="1639115" h="643786">
                  <a:moveTo>
                    <a:pt x="0" y="0"/>
                  </a:moveTo>
                  <a:lnTo>
                    <a:pt x="1639114" y="0"/>
                  </a:lnTo>
                  <a:lnTo>
                    <a:pt x="1639114" y="643786"/>
                  </a:lnTo>
                  <a:lnTo>
                    <a:pt x="0" y="643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55" b="-221094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Freeform 19"/>
            <p:cNvSpPr/>
            <p:nvPr/>
          </p:nvSpPr>
          <p:spPr>
            <a:xfrm>
              <a:off x="8546308" y="1143782"/>
              <a:ext cx="1622449" cy="536254"/>
            </a:xfrm>
            <a:custGeom>
              <a:avLst/>
              <a:gdLst/>
              <a:ahLst/>
              <a:cxnLst/>
              <a:rect l="l" t="t" r="r" b="b"/>
              <a:pathLst>
                <a:path w="1622449" h="536254">
                  <a:moveTo>
                    <a:pt x="0" y="0"/>
                  </a:moveTo>
                  <a:lnTo>
                    <a:pt x="1622449" y="0"/>
                  </a:lnTo>
                  <a:lnTo>
                    <a:pt x="1622449" y="536254"/>
                  </a:lnTo>
                  <a:lnTo>
                    <a:pt x="0" y="536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71" t="-116005" r="-1027" b="-169476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id="20" name="Group 20"/>
            <p:cNvGrpSpPr/>
            <p:nvPr/>
          </p:nvGrpSpPr>
          <p:grpSpPr>
            <a:xfrm>
              <a:off x="8421880" y="1876358"/>
              <a:ext cx="1889878" cy="875968"/>
              <a:chOff x="0" y="0"/>
              <a:chExt cx="357899" cy="16588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57899" cy="165888"/>
              </a:xfrm>
              <a:custGeom>
                <a:avLst/>
                <a:gdLst/>
                <a:ahLst/>
                <a:cxnLst/>
                <a:rect l="l" t="t" r="r" b="b"/>
                <a:pathLst>
                  <a:path w="357899" h="165888">
                    <a:moveTo>
                      <a:pt x="51275" y="0"/>
                    </a:moveTo>
                    <a:lnTo>
                      <a:pt x="306624" y="0"/>
                    </a:lnTo>
                    <a:cubicBezTo>
                      <a:pt x="334942" y="0"/>
                      <a:pt x="357899" y="22957"/>
                      <a:pt x="357899" y="51275"/>
                    </a:cubicBezTo>
                    <a:lnTo>
                      <a:pt x="357899" y="114613"/>
                    </a:lnTo>
                    <a:cubicBezTo>
                      <a:pt x="357899" y="142931"/>
                      <a:pt x="334942" y="165888"/>
                      <a:pt x="306624" y="165888"/>
                    </a:cubicBezTo>
                    <a:lnTo>
                      <a:pt x="51275" y="165888"/>
                    </a:lnTo>
                    <a:cubicBezTo>
                      <a:pt x="22957" y="165888"/>
                      <a:pt x="0" y="142931"/>
                      <a:pt x="0" y="114613"/>
                    </a:cubicBezTo>
                    <a:lnTo>
                      <a:pt x="0" y="51275"/>
                    </a:lnTo>
                    <a:cubicBezTo>
                      <a:pt x="0" y="22957"/>
                      <a:pt x="22957" y="0"/>
                      <a:pt x="51275" y="0"/>
                    </a:cubicBezTo>
                    <a:close/>
                  </a:path>
                </a:pathLst>
              </a:custGeom>
              <a:solidFill>
                <a:srgbClr val="FF3131">
                  <a:alpha val="76863"/>
                </a:srgbClr>
              </a:solidFill>
              <a:ln w="9525" cap="sq">
                <a:solidFill>
                  <a:srgbClr val="000000">
                    <a:alpha val="76863"/>
                  </a:srgbClr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57150"/>
                <a:ext cx="357899" cy="223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8546308" y="1969086"/>
              <a:ext cx="1529798" cy="686308"/>
            </a:xfrm>
            <a:custGeom>
              <a:avLst/>
              <a:gdLst/>
              <a:ahLst/>
              <a:cxnLst/>
              <a:rect l="l" t="t" r="r" b="b"/>
              <a:pathLst>
                <a:path w="1529798" h="686308">
                  <a:moveTo>
                    <a:pt x="0" y="0"/>
                  </a:moveTo>
                  <a:lnTo>
                    <a:pt x="1529798" y="0"/>
                  </a:lnTo>
                  <a:lnTo>
                    <a:pt x="1529798" y="686308"/>
                  </a:lnTo>
                  <a:lnTo>
                    <a:pt x="0" y="68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90" t="-169712" r="-6921" b="-31487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" name="AutoShape 24"/>
            <p:cNvSpPr/>
            <p:nvPr/>
          </p:nvSpPr>
          <p:spPr>
            <a:xfrm flipV="1">
              <a:off x="4787047" y="1474140"/>
              <a:ext cx="702083" cy="0"/>
            </a:xfrm>
            <a:prstGeom prst="line">
              <a:avLst/>
            </a:prstGeom>
            <a:ln w="5298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7590314" y="1474140"/>
              <a:ext cx="612614" cy="22822"/>
            </a:xfrm>
            <a:prstGeom prst="line">
              <a:avLst/>
            </a:prstGeom>
            <a:ln w="5298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grpSp>
          <p:nvGrpSpPr>
            <p:cNvPr id="26" name="Group 26"/>
            <p:cNvGrpSpPr/>
            <p:nvPr/>
          </p:nvGrpSpPr>
          <p:grpSpPr>
            <a:xfrm>
              <a:off x="11036935" y="0"/>
              <a:ext cx="2224653" cy="2993924"/>
              <a:chOff x="0" y="0"/>
              <a:chExt cx="421297" cy="56697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21297" cy="566979"/>
              </a:xfrm>
              <a:custGeom>
                <a:avLst/>
                <a:gdLst/>
                <a:ahLst/>
                <a:cxnLst/>
                <a:rect l="l" t="t" r="r" b="b"/>
                <a:pathLst>
                  <a:path w="421297" h="566979">
                    <a:moveTo>
                      <a:pt x="150036" y="0"/>
                    </a:moveTo>
                    <a:lnTo>
                      <a:pt x="271261" y="0"/>
                    </a:lnTo>
                    <a:cubicBezTo>
                      <a:pt x="311053" y="0"/>
                      <a:pt x="349215" y="15807"/>
                      <a:pt x="377353" y="43945"/>
                    </a:cubicBezTo>
                    <a:cubicBezTo>
                      <a:pt x="405490" y="72082"/>
                      <a:pt x="421297" y="110244"/>
                      <a:pt x="421297" y="150036"/>
                    </a:cubicBezTo>
                    <a:lnTo>
                      <a:pt x="421297" y="416943"/>
                    </a:lnTo>
                    <a:cubicBezTo>
                      <a:pt x="421297" y="456735"/>
                      <a:pt x="405490" y="494897"/>
                      <a:pt x="377353" y="523034"/>
                    </a:cubicBezTo>
                    <a:cubicBezTo>
                      <a:pt x="349215" y="551172"/>
                      <a:pt x="311053" y="566979"/>
                      <a:pt x="271261" y="566979"/>
                    </a:cubicBezTo>
                    <a:lnTo>
                      <a:pt x="150036" y="566979"/>
                    </a:lnTo>
                    <a:cubicBezTo>
                      <a:pt x="110244" y="566979"/>
                      <a:pt x="72082" y="551172"/>
                      <a:pt x="43945" y="523034"/>
                    </a:cubicBezTo>
                    <a:cubicBezTo>
                      <a:pt x="15807" y="494897"/>
                      <a:pt x="0" y="456735"/>
                      <a:pt x="0" y="416943"/>
                    </a:cubicBezTo>
                    <a:lnTo>
                      <a:pt x="0" y="150036"/>
                    </a:lnTo>
                    <a:cubicBezTo>
                      <a:pt x="0" y="110244"/>
                      <a:pt x="15807" y="72082"/>
                      <a:pt x="43945" y="43945"/>
                    </a:cubicBezTo>
                    <a:cubicBezTo>
                      <a:pt x="72082" y="15807"/>
                      <a:pt x="110244" y="0"/>
                      <a:pt x="150036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421297" cy="6241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11235638" y="370298"/>
              <a:ext cx="1875893" cy="2252710"/>
            </a:xfrm>
            <a:custGeom>
              <a:avLst/>
              <a:gdLst/>
              <a:ahLst/>
              <a:cxnLst/>
              <a:rect l="l" t="t" r="r" b="b"/>
              <a:pathLst>
                <a:path w="1875893" h="2252710">
                  <a:moveTo>
                    <a:pt x="0" y="0"/>
                  </a:moveTo>
                  <a:lnTo>
                    <a:pt x="1875893" y="0"/>
                  </a:lnTo>
                  <a:lnTo>
                    <a:pt x="1875893" y="2252710"/>
                  </a:lnTo>
                  <a:lnTo>
                    <a:pt x="0" y="2252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1445223" y="793122"/>
              <a:ext cx="1456724" cy="1407063"/>
            </a:xfrm>
            <a:custGeom>
              <a:avLst/>
              <a:gdLst/>
              <a:ahLst/>
              <a:cxnLst/>
              <a:rect l="l" t="t" r="r" b="b"/>
              <a:pathLst>
                <a:path w="1456724" h="1407063">
                  <a:moveTo>
                    <a:pt x="0" y="0"/>
                  </a:moveTo>
                  <a:lnTo>
                    <a:pt x="1456723" y="0"/>
                  </a:lnTo>
                  <a:lnTo>
                    <a:pt x="1456723" y="1407062"/>
                  </a:lnTo>
                  <a:lnTo>
                    <a:pt x="0" y="1407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AutoShape 31"/>
            <p:cNvSpPr/>
            <p:nvPr/>
          </p:nvSpPr>
          <p:spPr>
            <a:xfrm>
              <a:off x="10427580" y="1496962"/>
              <a:ext cx="609355" cy="0"/>
            </a:xfrm>
            <a:prstGeom prst="line">
              <a:avLst/>
            </a:prstGeom>
            <a:ln w="5298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2" name="Freeform 32"/>
            <p:cNvSpPr/>
            <p:nvPr/>
          </p:nvSpPr>
          <p:spPr>
            <a:xfrm>
              <a:off x="14030097" y="450041"/>
              <a:ext cx="2081697" cy="2146750"/>
            </a:xfrm>
            <a:custGeom>
              <a:avLst/>
              <a:gdLst/>
              <a:ahLst/>
              <a:cxnLst/>
              <a:rect l="l" t="t" r="r" b="b"/>
              <a:pathLst>
                <a:path w="2081697" h="2146750">
                  <a:moveTo>
                    <a:pt x="0" y="0"/>
                  </a:moveTo>
                  <a:lnTo>
                    <a:pt x="2081697" y="0"/>
                  </a:lnTo>
                  <a:lnTo>
                    <a:pt x="2081697" y="2146749"/>
                  </a:lnTo>
                  <a:lnTo>
                    <a:pt x="0" y="21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0" y="322997"/>
              <a:ext cx="1930793" cy="2370394"/>
            </a:xfrm>
            <a:custGeom>
              <a:avLst/>
              <a:gdLst/>
              <a:ahLst/>
              <a:cxnLst/>
              <a:rect l="l" t="t" r="r" b="b"/>
              <a:pathLst>
                <a:path w="1930793" h="2370394">
                  <a:moveTo>
                    <a:pt x="0" y="0"/>
                  </a:moveTo>
                  <a:lnTo>
                    <a:pt x="1930793" y="0"/>
                  </a:lnTo>
                  <a:lnTo>
                    <a:pt x="1930793" y="2370393"/>
                  </a:lnTo>
                  <a:lnTo>
                    <a:pt x="0" y="2370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641233" y="2881854"/>
              <a:ext cx="838825" cy="4041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48"/>
                </a:lnSpc>
                <a:spcBef>
                  <a:spcPct val="0"/>
                </a:spcBef>
              </a:pPr>
              <a:r>
                <a:rPr lang="en-US" sz="182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Text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922723" y="3110951"/>
              <a:ext cx="1195086" cy="53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Sentence </a:t>
              </a:r>
            </a:p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chunker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8361993" y="3118949"/>
              <a:ext cx="2057235" cy="53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Semantic </a:t>
              </a:r>
            </a:p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chunk connector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1440666" y="3118949"/>
              <a:ext cx="1417192" cy="535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Open Ai</a:t>
              </a:r>
            </a:p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Embedding</a:t>
              </a:r>
            </a:p>
          </p:txBody>
        </p:sp>
        <p:sp>
          <p:nvSpPr>
            <p:cNvPr id="38" name="AutoShape 38"/>
            <p:cNvSpPr/>
            <p:nvPr/>
          </p:nvSpPr>
          <p:spPr>
            <a:xfrm>
              <a:off x="13261588" y="1496962"/>
              <a:ext cx="768509" cy="26453"/>
            </a:xfrm>
            <a:prstGeom prst="line">
              <a:avLst/>
            </a:prstGeom>
            <a:ln w="5298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14466448" y="2869353"/>
              <a:ext cx="1208995" cy="283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Vector DB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2765345" y="136399"/>
              <a:ext cx="2101184" cy="2752326"/>
              <a:chOff x="0" y="0"/>
              <a:chExt cx="397915" cy="52122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397915" cy="521226"/>
              </a:xfrm>
              <a:custGeom>
                <a:avLst/>
                <a:gdLst/>
                <a:ahLst/>
                <a:cxnLst/>
                <a:rect l="l" t="t" r="r" b="b"/>
                <a:pathLst>
                  <a:path w="397915" h="521226">
                    <a:moveTo>
                      <a:pt x="158852" y="0"/>
                    </a:moveTo>
                    <a:lnTo>
                      <a:pt x="239063" y="0"/>
                    </a:lnTo>
                    <a:cubicBezTo>
                      <a:pt x="281193" y="0"/>
                      <a:pt x="321598" y="16736"/>
                      <a:pt x="351388" y="46527"/>
                    </a:cubicBezTo>
                    <a:cubicBezTo>
                      <a:pt x="381179" y="76317"/>
                      <a:pt x="397915" y="116722"/>
                      <a:pt x="397915" y="158852"/>
                    </a:cubicBezTo>
                    <a:lnTo>
                      <a:pt x="397915" y="362374"/>
                    </a:lnTo>
                    <a:cubicBezTo>
                      <a:pt x="397915" y="450105"/>
                      <a:pt x="326794" y="521226"/>
                      <a:pt x="239063" y="521226"/>
                    </a:cubicBezTo>
                    <a:lnTo>
                      <a:pt x="158852" y="521226"/>
                    </a:lnTo>
                    <a:cubicBezTo>
                      <a:pt x="116722" y="521226"/>
                      <a:pt x="76317" y="504490"/>
                      <a:pt x="46527" y="474699"/>
                    </a:cubicBezTo>
                    <a:cubicBezTo>
                      <a:pt x="16736" y="444909"/>
                      <a:pt x="0" y="404504"/>
                      <a:pt x="0" y="362374"/>
                    </a:cubicBezTo>
                    <a:lnTo>
                      <a:pt x="0" y="158852"/>
                    </a:lnTo>
                    <a:cubicBezTo>
                      <a:pt x="0" y="71121"/>
                      <a:pt x="71121" y="0"/>
                      <a:pt x="158852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57150"/>
                <a:ext cx="397915" cy="5783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3231640" y="3110951"/>
              <a:ext cx="1195086" cy="786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Robust Data Cleaning</a:t>
              </a:r>
            </a:p>
          </p:txBody>
        </p:sp>
        <p:sp>
          <p:nvSpPr>
            <p:cNvPr id="44" name="Freeform 44"/>
            <p:cNvSpPr/>
            <p:nvPr/>
          </p:nvSpPr>
          <p:spPr>
            <a:xfrm>
              <a:off x="3098882" y="515981"/>
              <a:ext cx="1502709" cy="1844844"/>
            </a:xfrm>
            <a:custGeom>
              <a:avLst/>
              <a:gdLst/>
              <a:ahLst/>
              <a:cxnLst/>
              <a:rect l="l" t="t" r="r" b="b"/>
              <a:pathLst>
                <a:path w="1502709" h="1844844">
                  <a:moveTo>
                    <a:pt x="0" y="0"/>
                  </a:moveTo>
                  <a:lnTo>
                    <a:pt x="1502709" y="0"/>
                  </a:lnTo>
                  <a:lnTo>
                    <a:pt x="1502709" y="1844844"/>
                  </a:lnTo>
                  <a:lnTo>
                    <a:pt x="0" y="1844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AutoShape 45"/>
            <p:cNvSpPr/>
            <p:nvPr/>
          </p:nvSpPr>
          <p:spPr>
            <a:xfrm>
              <a:off x="1930793" y="1508194"/>
              <a:ext cx="834551" cy="4368"/>
            </a:xfrm>
            <a:prstGeom prst="line">
              <a:avLst/>
            </a:prstGeom>
            <a:ln w="5298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46" name="Group 46"/>
          <p:cNvGrpSpPr/>
          <p:nvPr/>
        </p:nvGrpSpPr>
        <p:grpSpPr>
          <a:xfrm>
            <a:off x="11153443" y="6026183"/>
            <a:ext cx="4304855" cy="3319409"/>
            <a:chOff x="0" y="0"/>
            <a:chExt cx="1133789" cy="87424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33789" cy="874248"/>
            </a:xfrm>
            <a:custGeom>
              <a:avLst/>
              <a:gdLst/>
              <a:ahLst/>
              <a:cxnLst/>
              <a:rect l="l" t="t" r="r" b="b"/>
              <a:pathLst>
                <a:path w="1133789" h="874248">
                  <a:moveTo>
                    <a:pt x="0" y="0"/>
                  </a:moveTo>
                  <a:lnTo>
                    <a:pt x="1133789" y="0"/>
                  </a:lnTo>
                  <a:lnTo>
                    <a:pt x="1133789" y="874248"/>
                  </a:lnTo>
                  <a:lnTo>
                    <a:pt x="0" y="8742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1133789" cy="931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500151" y="683311"/>
            <a:ext cx="12814929" cy="1446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0"/>
              </a:lnSpc>
            </a:pPr>
            <a:r>
              <a:rPr lang="en-US" sz="5200" b="1" spc="-72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Pré-Processamento de Dados Otimizado com IA 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1947957" y="2473096"/>
            <a:ext cx="4453120" cy="2925445"/>
            <a:chOff x="0" y="0"/>
            <a:chExt cx="5937493" cy="3900594"/>
          </a:xfrm>
        </p:grpSpPr>
        <p:sp>
          <p:nvSpPr>
            <p:cNvPr id="51" name="TextBox 51"/>
            <p:cNvSpPr txBox="1"/>
            <p:nvPr/>
          </p:nvSpPr>
          <p:spPr>
            <a:xfrm>
              <a:off x="0" y="1465622"/>
              <a:ext cx="5937493" cy="2434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96"/>
                </a:lnSpc>
              </a:pP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Os dados foram limpos, </a:t>
              </a:r>
              <a:r>
                <a:rPr lang="en-US" sz="22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excluindo as páginas iniciais, como sumários e capas</a:t>
              </a: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, e identificando a partir de qual página o documento efetivamente se inicia. </a:t>
              </a:r>
            </a:p>
            <a:p>
              <a:pPr algn="l">
                <a:lnSpc>
                  <a:spcPts val="1652"/>
                </a:lnSpc>
              </a:pPr>
              <a:endParaRPr lang="en-US" sz="2200">
                <a:solidFill>
                  <a:srgbClr val="000000"/>
                </a:solidFill>
                <a:latin typeface="Aileron Thin"/>
                <a:ea typeface="Aileron Thin"/>
                <a:cs typeface="Aileron Thin"/>
                <a:sym typeface="Aileron Thin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9525"/>
              <a:ext cx="5937493" cy="1383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85"/>
                </a:lnSpc>
              </a:pPr>
              <a:r>
                <a:rPr lang="en-US" sz="3799" b="1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1. Limpeza</a:t>
              </a:r>
            </a:p>
            <a:p>
              <a:pPr algn="l">
                <a:lnSpc>
                  <a:spcPts val="3685"/>
                </a:lnSpc>
              </a:pPr>
              <a:r>
                <a:rPr lang="en-US" sz="3799" b="1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Robusta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7005699" y="2473096"/>
            <a:ext cx="4497502" cy="2705770"/>
            <a:chOff x="0" y="0"/>
            <a:chExt cx="5996669" cy="3607694"/>
          </a:xfrm>
        </p:grpSpPr>
        <p:sp>
          <p:nvSpPr>
            <p:cNvPr id="54" name="TextBox 54"/>
            <p:cNvSpPr txBox="1"/>
            <p:nvPr/>
          </p:nvSpPr>
          <p:spPr>
            <a:xfrm>
              <a:off x="0" y="1450768"/>
              <a:ext cx="5996669" cy="215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96"/>
                </a:lnSpc>
              </a:pP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Foi realizada uma etapa para criar chunks (pedaços) de texto de </a:t>
              </a:r>
              <a:r>
                <a:rPr lang="en-US" sz="22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utilizando IA para que cada segmento de texto  aborde um contexto.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17336" y="19050"/>
              <a:ext cx="5979333" cy="128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2"/>
                </a:lnSpc>
              </a:pPr>
              <a:r>
                <a:rPr lang="en-US" sz="3600" b="1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2. DeepLearning para chunking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2107822" y="2473096"/>
            <a:ext cx="4944628" cy="3070641"/>
            <a:chOff x="0" y="0"/>
            <a:chExt cx="6592838" cy="4094188"/>
          </a:xfrm>
        </p:grpSpPr>
        <p:sp>
          <p:nvSpPr>
            <p:cNvPr id="57" name="TextBox 57"/>
            <p:cNvSpPr txBox="1"/>
            <p:nvPr/>
          </p:nvSpPr>
          <p:spPr>
            <a:xfrm>
              <a:off x="0" y="1505462"/>
              <a:ext cx="6592838" cy="2588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95"/>
                </a:lnSpc>
              </a:pPr>
              <a:r>
                <a:rPr lang="en-US" sz="2199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Para comunicarmos com os modelos de OpenAi fizemos um embedding que</a:t>
              </a:r>
              <a:r>
                <a:rPr lang="en-US" sz="2199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transforma os textos em uma linguagem reconhecida pela a IA</a:t>
              </a:r>
              <a:r>
                <a:rPr lang="en-US" sz="2199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 em seguida salvamos o resultado em um banco vetorial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9525"/>
              <a:ext cx="6198962" cy="1383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86"/>
                </a:lnSpc>
              </a:pPr>
              <a:r>
                <a:rPr lang="en-US" sz="3800" b="1">
                  <a:solidFill>
                    <a:srgbClr val="134E1A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3. Comunicando com o GPT 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2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BCGX Challenge</dc:title>
  <cp:revision>11</cp:revision>
  <dcterms:created xsi:type="dcterms:W3CDTF">2006-08-16T00:00:00Z</dcterms:created>
  <dcterms:modified xsi:type="dcterms:W3CDTF">2024-11-06T02:05:00Z</dcterms:modified>
  <dc:identifier>DAGUHF2TKuo</dc:identifier>
</cp:coreProperties>
</file>